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7"/>
  </p:notesMasterIdLst>
  <p:handoutMasterIdLst>
    <p:handoutMasterId r:id="rId18"/>
  </p:handoutMasterIdLst>
  <p:sldIdLst>
    <p:sldId id="257" r:id="rId2"/>
    <p:sldId id="258" r:id="rId3"/>
    <p:sldId id="261" r:id="rId4"/>
    <p:sldId id="260" r:id="rId5"/>
    <p:sldId id="262" r:id="rId6"/>
    <p:sldId id="263" r:id="rId7"/>
    <p:sldId id="264" r:id="rId8"/>
    <p:sldId id="272" r:id="rId9"/>
    <p:sldId id="271"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3923" autoAdjust="0"/>
  </p:normalViewPr>
  <p:slideViewPr>
    <p:cSldViewPr>
      <p:cViewPr varScale="1">
        <p:scale>
          <a:sx n="40" d="100"/>
          <a:sy n="40" d="100"/>
        </p:scale>
        <p:origin x="-2034" y="-114"/>
      </p:cViewPr>
      <p:guideLst>
        <p:guide orient="horz" pos="2160"/>
        <p:guide pos="2880"/>
      </p:guideLst>
    </p:cSldViewPr>
  </p:slideViewPr>
  <p:notesTextViewPr>
    <p:cViewPr>
      <p:scale>
        <a:sx n="100" d="100"/>
        <a:sy n="100" d="100"/>
      </p:scale>
      <p:origin x="0" y="0"/>
    </p:cViewPr>
  </p:notesTextViewPr>
  <p:notesViewPr>
    <p:cSldViewPr>
      <p:cViewPr>
        <p:scale>
          <a:sx n="80" d="100"/>
          <a:sy n="80" d="100"/>
        </p:scale>
        <p:origin x="-2058" y="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A78F283-B2F2-4919-B837-851656FD556F}" type="datetimeFigureOut">
              <a:rPr lang="en-US" smtClean="0"/>
              <a:pPr/>
              <a:t>5/5/2010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87C201-DB3F-4394-9535-402DB91FCDCA}"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7C91CC-74BC-494F-A5D5-9BFE04DE2036}" type="slidenum">
              <a:rPr lang="en-US" smtClean="0"/>
              <a:pPr/>
              <a:t>‹#›</a:t>
            </a:fld>
            <a:endParaRPr lang="en-US"/>
          </a:p>
        </p:txBody>
      </p:sp>
      <p:sp>
        <p:nvSpPr>
          <p:cNvPr id="10" name="Footer Placeholder 9"/>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Franca Redivo</a:t>
            </a:r>
          </a:p>
          <a:p>
            <a:r>
              <a:rPr lang="en-US" dirty="0" smtClean="0"/>
              <a:t>LBPSB Secondary Math Consultant</a:t>
            </a:r>
            <a:endParaRPr lang="en-US" dirty="0"/>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809D8A-A1F3-4A8C-A53A-5684D40F39F6}"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Franca Redivo</a:t>
            </a:r>
          </a:p>
          <a:p>
            <a:r>
              <a:rPr lang="en-US" smtClean="0"/>
              <a:t>LBPSB Secondary Math Consultant</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7"/>
          <p:cNvSpPr>
            <a:spLocks noGrp="1" noChangeArrowheads="1"/>
          </p:cNvSpPr>
          <p:nvPr>
            <p:ph type="sldNum" sz="quarter" idx="5"/>
          </p:nvPr>
        </p:nvSpPr>
        <p:spPr>
          <a:noFill/>
        </p:spPr>
        <p:txBody>
          <a:bodyPr/>
          <a:lstStyle/>
          <a:p>
            <a:fld id="{39CF3C45-9492-4B1B-883A-60057D12C487}" type="slidenum">
              <a:rPr lang="en-US">
                <a:latin typeface="Arial" charset="0"/>
              </a:rPr>
              <a:pPr/>
              <a:t>10</a:t>
            </a:fld>
            <a:endParaRPr lang="en-US">
              <a:latin typeface="Arial" charset="0"/>
            </a:endParaRPr>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
        <p:nvSpPr>
          <p:cNvPr id="8" name="Footer Placeholder 7"/>
          <p:cNvSpPr>
            <a:spLocks noGrp="1"/>
          </p:cNvSpPr>
          <p:nvPr>
            <p:ph type="ftr" sz="quarter" idx="10"/>
          </p:nvPr>
        </p:nvSpPr>
        <p:spPr/>
        <p:txBody>
          <a:bodyPr/>
          <a:lstStyle/>
          <a:p>
            <a:r>
              <a:rPr lang="en-US" smtClean="0"/>
              <a:t>Franca Redivo</a:t>
            </a:r>
          </a:p>
          <a:p>
            <a:r>
              <a:rPr lang="en-US" smtClean="0"/>
              <a:t>LBPSB Secondary Math Consultant</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My model TS student:</a:t>
            </a:r>
          </a:p>
          <a:p>
            <a:r>
              <a:rPr lang="en-US" dirty="0" smtClean="0"/>
              <a:t>I have not failed. I've just found 10,000 ways that won't work. </a:t>
            </a:r>
            <a:br>
              <a:rPr lang="en-US" dirty="0" smtClean="0"/>
            </a:br>
            <a:r>
              <a:rPr lang="en-US" dirty="0" smtClean="0"/>
              <a:t>Thomas A. Edison </a:t>
            </a:r>
            <a:endParaRPr lang="en-US" dirty="0"/>
          </a:p>
        </p:txBody>
      </p:sp>
      <p:sp>
        <p:nvSpPr>
          <p:cNvPr id="7" name="Slide Number Placeholder 6"/>
          <p:cNvSpPr>
            <a:spLocks noGrp="1"/>
          </p:cNvSpPr>
          <p:nvPr>
            <p:ph type="sldNum" sz="quarter" idx="13"/>
          </p:nvPr>
        </p:nvSpPr>
        <p:spPr/>
        <p:txBody>
          <a:bodyPr/>
          <a:lstStyle/>
          <a:p>
            <a:pPr>
              <a:defRPr/>
            </a:pPr>
            <a:fld id="{CB69C98E-34EB-49E7-988A-2B4FCC70B413}" type="slidenum">
              <a:rPr lang="en-US" smtClean="0"/>
              <a:pPr>
                <a:defRPr/>
              </a:pPr>
              <a:t>11</a:t>
            </a:fld>
            <a:endParaRPr lang="en-US"/>
          </a:p>
        </p:txBody>
      </p:sp>
      <p:sp>
        <p:nvSpPr>
          <p:cNvPr id="8" name="Footer Placeholder 7"/>
          <p:cNvSpPr>
            <a:spLocks noGrp="1"/>
          </p:cNvSpPr>
          <p:nvPr>
            <p:ph type="ftr" sz="quarter" idx="14"/>
          </p:nvPr>
        </p:nvSpPr>
        <p:spPr/>
        <p:txBody>
          <a:bodyPr/>
          <a:lstStyle/>
          <a:p>
            <a:r>
              <a:rPr lang="en-US" smtClean="0"/>
              <a:t>Franca Redivo</a:t>
            </a:r>
          </a:p>
          <a:p>
            <a:r>
              <a:rPr lang="en-US" smtClean="0"/>
              <a:t>LBPSB Secondary Math Consultant</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7"/>
          <p:cNvSpPr>
            <a:spLocks noGrp="1" noChangeArrowheads="1"/>
          </p:cNvSpPr>
          <p:nvPr>
            <p:ph type="sldNum" sz="quarter" idx="5"/>
          </p:nvPr>
        </p:nvSpPr>
        <p:spPr>
          <a:noFill/>
        </p:spPr>
        <p:txBody>
          <a:bodyPr/>
          <a:lstStyle/>
          <a:p>
            <a:fld id="{EE37CC16-A184-426C-BB68-3532A9B7D27A}" type="slidenum">
              <a:rPr lang="en-US">
                <a:latin typeface="Arial" charset="0"/>
              </a:rPr>
              <a:pPr/>
              <a:t>12</a:t>
            </a:fld>
            <a:endParaRPr lang="en-US">
              <a:latin typeface="Arial" charset="0"/>
            </a:endParaRP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
        <p:nvSpPr>
          <p:cNvPr id="8" name="Footer Placeholder 7"/>
          <p:cNvSpPr>
            <a:spLocks noGrp="1"/>
          </p:cNvSpPr>
          <p:nvPr>
            <p:ph type="ftr" sz="quarter" idx="10"/>
          </p:nvPr>
        </p:nvSpPr>
        <p:spPr/>
        <p:txBody>
          <a:bodyPr/>
          <a:lstStyle/>
          <a:p>
            <a:r>
              <a:rPr lang="en-US" smtClean="0"/>
              <a:t>Franca Redivo</a:t>
            </a:r>
          </a:p>
          <a:p>
            <a:r>
              <a:rPr lang="en-US" smtClean="0"/>
              <a:t>LBPSB Secondary Math Consultant</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My model SN student:</a:t>
            </a:r>
          </a:p>
          <a:p>
            <a:endParaRPr lang="en-US" dirty="0" smtClean="0"/>
          </a:p>
          <a:p>
            <a:r>
              <a:rPr lang="en-US" dirty="0" smtClean="0"/>
              <a:t>The whole of science is nothing more than a refinement of everyday thinking.</a:t>
            </a:r>
          </a:p>
          <a:p>
            <a:r>
              <a:rPr lang="en-US" dirty="0" smtClean="0"/>
              <a:t>-Albert Einstein</a:t>
            </a:r>
          </a:p>
          <a:p>
            <a:endParaRPr lang="en-US" dirty="0" smtClean="0"/>
          </a:p>
          <a:p>
            <a:r>
              <a:rPr lang="en-US" dirty="0" smtClean="0"/>
              <a:t>"One had to cram all this stuff into one's mind for the examinations, whether one liked it or not. This coercion had such a deterring effect on me that, after I had passed the final examination, I found the consideration of any scientific problems distasteful to me for an entire year." (This is what the QEP is trying to address)</a:t>
            </a:r>
          </a:p>
          <a:p>
            <a:r>
              <a:rPr lang="en-US" dirty="0" smtClean="0"/>
              <a:t>"Imagination is more important than knowledge." (Because imagination is what allows you to use knowledge.)</a:t>
            </a:r>
          </a:p>
          <a:p>
            <a:r>
              <a:rPr lang="en-US" dirty="0" smtClean="0"/>
              <a:t>“Anyone who has never made a mistake has never tried anything new.“ (Take this to heart yourselves!)</a:t>
            </a:r>
          </a:p>
        </p:txBody>
      </p:sp>
      <p:sp>
        <p:nvSpPr>
          <p:cNvPr id="7" name="Slide Number Placeholder 6"/>
          <p:cNvSpPr>
            <a:spLocks noGrp="1"/>
          </p:cNvSpPr>
          <p:nvPr>
            <p:ph type="sldNum" sz="quarter" idx="13"/>
          </p:nvPr>
        </p:nvSpPr>
        <p:spPr/>
        <p:txBody>
          <a:bodyPr/>
          <a:lstStyle/>
          <a:p>
            <a:pPr>
              <a:defRPr/>
            </a:pPr>
            <a:fld id="{CB69C98E-34EB-49E7-988A-2B4FCC70B413}" type="slidenum">
              <a:rPr lang="en-US" smtClean="0"/>
              <a:pPr>
                <a:defRPr/>
              </a:pPr>
              <a:t>13</a:t>
            </a:fld>
            <a:endParaRPr lang="en-US"/>
          </a:p>
        </p:txBody>
      </p:sp>
      <p:sp>
        <p:nvSpPr>
          <p:cNvPr id="8" name="Footer Placeholder 7"/>
          <p:cNvSpPr>
            <a:spLocks noGrp="1"/>
          </p:cNvSpPr>
          <p:nvPr>
            <p:ph type="ftr" sz="quarter" idx="14"/>
          </p:nvPr>
        </p:nvSpPr>
        <p:spPr/>
        <p:txBody>
          <a:bodyPr/>
          <a:lstStyle/>
          <a:p>
            <a:r>
              <a:rPr lang="en-US" smtClean="0"/>
              <a:t>Franca Redivo</a:t>
            </a:r>
          </a:p>
          <a:p>
            <a:r>
              <a:rPr lang="en-US" smtClean="0"/>
              <a:t>LBPSB Secondary Math Consultant</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F68CBB9-88AC-4004-A919-9F28435E6B89}" type="slidenum">
              <a:rPr lang="fr-FR" altLang="en-US"/>
              <a:pPr/>
              <a:t>14</a:t>
            </a:fld>
            <a:endParaRPr lang="fr-FR" altLang="en-US"/>
          </a:p>
        </p:txBody>
      </p:sp>
      <p:sp>
        <p:nvSpPr>
          <p:cNvPr id="1026050" name="Rectangle 2"/>
          <p:cNvSpPr>
            <a:spLocks noGrp="1" noRot="1" noChangeAspect="1" noChangeArrowheads="1" noTextEdit="1"/>
          </p:cNvSpPr>
          <p:nvPr>
            <p:ph type="sldImg"/>
          </p:nvPr>
        </p:nvSpPr>
        <p:spPr>
          <a:ln/>
        </p:spPr>
      </p:sp>
      <p:sp>
        <p:nvSpPr>
          <p:cNvPr id="1026051" name="Rectangle 3"/>
          <p:cNvSpPr>
            <a:spLocks noGrp="1" noChangeArrowheads="1"/>
          </p:cNvSpPr>
          <p:nvPr>
            <p:ph type="body" idx="1"/>
          </p:nvPr>
        </p:nvSpPr>
        <p:spPr/>
        <p:txBody>
          <a:bodyPr/>
          <a:lstStyle/>
          <a:p>
            <a:r>
              <a:rPr lang="en-US" sz="1000" dirty="0"/>
              <a:t>We will be billing these math courses as one thing but our teachers will not all be equally comfortable in offering the courses as advertised. The variation between classes of the same course might be great whereas the variation between options might be very small.</a:t>
            </a:r>
          </a:p>
          <a:p>
            <a:endParaRPr lang="en-US" sz="1000" dirty="0"/>
          </a:p>
          <a:p>
            <a:r>
              <a:rPr lang="en-US" sz="1000" dirty="0"/>
              <a:t>Since the content is very similar, it will be hard for teachers to come up with other ways of teaching the content they have been teaching for years. The real challenge is that most teachers really can’t answer the question “when will we ever use this?” The CS&amp;T teachers will have the easiest time of it, the Science teachers will be able to get away with old-style teaching since the theory and </a:t>
            </a:r>
            <a:r>
              <a:rPr lang="en-US" sz="1000" dirty="0" err="1"/>
              <a:t>rigour</a:t>
            </a:r>
            <a:r>
              <a:rPr lang="en-US" sz="1000" dirty="0"/>
              <a:t> is similar to what we should have been expecting from our *36 students, but it will be the T&amp;S teachers that will have the biggest challenge relating the math they will be teaching to situations.</a:t>
            </a:r>
          </a:p>
          <a:p>
            <a:endParaRPr lang="en-US" sz="1000" dirty="0"/>
          </a:p>
          <a:p>
            <a:r>
              <a:rPr lang="en-US" sz="1000" dirty="0"/>
              <a:t>Teachers are accustomed to marking tests and quizzes and looking for right and wrong answers. They will have to start using other means to assess students’ progress including informal (and formal) interviews, observations of students’ work in class, oral presentations, group work… math class just can’t look the same as it used to…</a:t>
            </a:r>
          </a:p>
          <a:p>
            <a:endParaRPr lang="en-US" sz="1000" dirty="0"/>
          </a:p>
          <a:p>
            <a:r>
              <a:rPr lang="en-US" sz="1000" dirty="0" smtClean="0"/>
              <a:t>Teachers will </a:t>
            </a:r>
            <a:r>
              <a:rPr lang="en-US" sz="1000" dirty="0"/>
              <a:t>(continue to) lament the lack of focus on skills since that is no longer what will be evaluated directly (yet they are still responsible for ensuring the students develop these skills and processes</a:t>
            </a:r>
            <a:r>
              <a:rPr lang="en-US" sz="1000" dirty="0" smtClean="0"/>
              <a:t>.)</a:t>
            </a:r>
          </a:p>
          <a:p>
            <a:endParaRPr lang="en-US" sz="1000" dirty="0" smtClean="0"/>
          </a:p>
          <a:p>
            <a:r>
              <a:rPr lang="en-US" sz="1000" dirty="0" smtClean="0"/>
              <a:t>We need to inform parents about</a:t>
            </a:r>
            <a:r>
              <a:rPr lang="en-US" sz="1000" baseline="0" dirty="0" smtClean="0"/>
              <a:t> what is going on and that all the best research supports this approach to learning and teaching math.</a:t>
            </a:r>
            <a:endParaRPr lang="en-US" sz="1000" dirty="0"/>
          </a:p>
          <a:p>
            <a:endParaRPr lang="en-US" sz="1000" dirty="0"/>
          </a:p>
        </p:txBody>
      </p:sp>
      <p:sp>
        <p:nvSpPr>
          <p:cNvPr id="6" name="Footer Placeholder 5"/>
          <p:cNvSpPr>
            <a:spLocks noGrp="1"/>
          </p:cNvSpPr>
          <p:nvPr>
            <p:ph type="ftr" sz="quarter" idx="10"/>
          </p:nvPr>
        </p:nvSpPr>
        <p:spPr/>
        <p:txBody>
          <a:bodyPr/>
          <a:lstStyle/>
          <a:p>
            <a:r>
              <a:rPr lang="en-US" smtClean="0"/>
              <a:t>Franca Redivo</a:t>
            </a:r>
          </a:p>
          <a:p>
            <a:r>
              <a:rPr lang="en-US" smtClean="0"/>
              <a:t>LBPSB Secondary Math Consultant</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7C91CC-74BC-494F-A5D5-9BFE04DE2036}"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Franca Redivo</a:t>
            </a:r>
          </a:p>
          <a:p>
            <a:r>
              <a:rPr lang="en-US" smtClean="0"/>
              <a:t>LBPSB Secondary Math Consultant</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2F38406-6C01-4532-915F-5CF83080556D}" type="slidenum">
              <a:rPr lang="fr-FR" altLang="en-US"/>
              <a:pPr/>
              <a:t>2</a:t>
            </a:fld>
            <a:endParaRPr lang="fr-FR" altLang="en-US"/>
          </a:p>
        </p:txBody>
      </p:sp>
      <p:sp>
        <p:nvSpPr>
          <p:cNvPr id="982018" name="Rectangle 2"/>
          <p:cNvSpPr>
            <a:spLocks noGrp="1" noRot="1" noChangeAspect="1" noChangeArrowheads="1" noTextEdit="1"/>
          </p:cNvSpPr>
          <p:nvPr>
            <p:ph type="sldImg"/>
          </p:nvPr>
        </p:nvSpPr>
        <p:spPr>
          <a:ln/>
        </p:spPr>
      </p:sp>
      <p:sp>
        <p:nvSpPr>
          <p:cNvPr id="982019" name="Rectangle 3"/>
          <p:cNvSpPr>
            <a:spLocks noGrp="1" noChangeArrowheads="1"/>
          </p:cNvSpPr>
          <p:nvPr>
            <p:ph type="body" idx="1"/>
          </p:nvPr>
        </p:nvSpPr>
        <p:spPr>
          <a:ln/>
        </p:spPr>
        <p:txBody>
          <a:bodyPr/>
          <a:lstStyle/>
          <a:p>
            <a:pPr algn="just"/>
            <a:r>
              <a:rPr lang="en-CA" altLang="en-US" dirty="0"/>
              <a:t>In the </a:t>
            </a:r>
            <a:r>
              <a:rPr lang="en-CA" altLang="en-US" dirty="0" smtClean="0"/>
              <a:t>old programs</a:t>
            </a:r>
            <a:r>
              <a:rPr lang="en-CA" altLang="en-US" dirty="0"/>
              <a:t>, a small portion of the content was common to the three sequences (as represented by the intersection of the three ellipses appearing on </a:t>
            </a:r>
            <a:r>
              <a:rPr lang="en-US" altLang="en-US" dirty="0"/>
              <a:t>t</a:t>
            </a:r>
            <a:r>
              <a:rPr lang="en-CA" altLang="en-US" dirty="0"/>
              <a:t>he left side </a:t>
            </a:r>
            <a:r>
              <a:rPr lang="en-US" altLang="en-US" dirty="0"/>
              <a:t>of the slide). The intermediate 426-526 sequence was altogether a subset of the advanced 436-536 sequence</a:t>
            </a:r>
            <a:r>
              <a:rPr lang="en-US" altLang="en-US" dirty="0" smtClean="0"/>
              <a:t>. You can see the hard, medium and regular math structure.</a:t>
            </a:r>
            <a:endParaRPr lang="en-US" altLang="en-US" dirty="0"/>
          </a:p>
          <a:p>
            <a:pPr algn="just"/>
            <a:endParaRPr lang="en-US" altLang="en-US" dirty="0"/>
          </a:p>
          <a:p>
            <a:pPr algn="just"/>
            <a:r>
              <a:rPr lang="en-US" altLang="en-US" dirty="0"/>
              <a:t>Although the three math options associated with the QEP have </a:t>
            </a:r>
            <a:r>
              <a:rPr lang="en-US" altLang="en-US" dirty="0" smtClean="0"/>
              <a:t>common </a:t>
            </a:r>
            <a:r>
              <a:rPr lang="en-US" altLang="en-US" dirty="0"/>
              <a:t>content, </a:t>
            </a:r>
            <a:r>
              <a:rPr lang="en-US" altLang="en-US" dirty="0" smtClean="0"/>
              <a:t>none </a:t>
            </a:r>
            <a:r>
              <a:rPr lang="en-US" altLang="en-US" dirty="0"/>
              <a:t>of the options is a subset of another.  </a:t>
            </a:r>
            <a:r>
              <a:rPr lang="en-US" altLang="en-US" dirty="0" smtClean="0"/>
              <a:t>No option is particularly easier than another and each</a:t>
            </a:r>
            <a:r>
              <a:rPr lang="en-US" altLang="en-US" baseline="0" dirty="0" smtClean="0"/>
              <a:t> option is meant to take 2 years. You will note that one option has 2/3 the number of hours. If your child does not like math, he or she would probably be happier in an option that has less math in it, hence the CST choice.</a:t>
            </a:r>
            <a:endParaRPr lang="en-CA" altLang="en-US" dirty="0"/>
          </a:p>
          <a:p>
            <a:pPr algn="just"/>
            <a:endParaRPr lang="en-CA" altLang="en-US" dirty="0"/>
          </a:p>
          <a:p>
            <a:pPr algn="just"/>
            <a:r>
              <a:rPr lang="en-US" altLang="en-US" dirty="0" smtClean="0"/>
              <a:t>Given</a:t>
            </a:r>
            <a:r>
              <a:rPr lang="en-US" altLang="en-US" baseline="0" dirty="0" smtClean="0"/>
              <a:t> the structure of these three options, it is not recommended that students switch options between secondary 4 and 5 – especially between the TS and Science options. While the content is similar, it is presented differently over the two years. A student will find some material is repetition and material which they will be expected to know, will be unfamiliar. The only exception to this would be a student going from TS-4 to CST-5 because of a much closer alignment of content in Secondary 4. It is also possible for a student who has done well in CST-4 to make up missing content (via a summer school bridge course) and switch to TS-5. If a student has chosen the Science option, it is strongly recommended they stay there for the two years.</a:t>
            </a:r>
            <a:endParaRPr lang="en-CA" altLang="en-US" dirty="0"/>
          </a:p>
        </p:txBody>
      </p:sp>
      <p:sp>
        <p:nvSpPr>
          <p:cNvPr id="7" name="Footer Placeholder 6"/>
          <p:cNvSpPr>
            <a:spLocks noGrp="1"/>
          </p:cNvSpPr>
          <p:nvPr>
            <p:ph type="ftr" sz="quarter" idx="10"/>
          </p:nvPr>
        </p:nvSpPr>
        <p:spPr/>
        <p:txBody>
          <a:bodyPr/>
          <a:lstStyle/>
          <a:p>
            <a:r>
              <a:rPr lang="en-US" smtClean="0"/>
              <a:t>Franca Redivo</a:t>
            </a:r>
          </a:p>
          <a:p>
            <a:r>
              <a:rPr lang="en-US" smtClean="0"/>
              <a:t>LBPSB Secondary Math Consultant</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7B2F671-06AE-4942-9221-39ECAE876B66}" type="slidenum">
              <a:rPr lang="fr-FR" altLang="en-US"/>
              <a:pPr/>
              <a:t>3</a:t>
            </a:fld>
            <a:endParaRPr lang="fr-FR" altLang="en-US"/>
          </a:p>
        </p:txBody>
      </p:sp>
      <p:sp>
        <p:nvSpPr>
          <p:cNvPr id="1009666" name="Rectangle 2"/>
          <p:cNvSpPr>
            <a:spLocks noGrp="1" noRot="1" noChangeAspect="1" noChangeArrowheads="1" noTextEdit="1"/>
          </p:cNvSpPr>
          <p:nvPr>
            <p:ph type="sldImg"/>
          </p:nvPr>
        </p:nvSpPr>
        <p:spPr>
          <a:ln/>
        </p:spPr>
      </p:sp>
      <p:sp>
        <p:nvSpPr>
          <p:cNvPr id="1009667" name="Rectangle 3"/>
          <p:cNvSpPr>
            <a:spLocks noGrp="1" noChangeArrowheads="1"/>
          </p:cNvSpPr>
          <p:nvPr>
            <p:ph type="body" idx="1"/>
          </p:nvPr>
        </p:nvSpPr>
        <p:spPr/>
        <p:txBody>
          <a:bodyPr/>
          <a:lstStyle/>
          <a:p>
            <a:r>
              <a:rPr lang="en-US" dirty="0"/>
              <a:t>This is taken from the QEP documentation and suggests the fields of study in CEGEP that each option can lead to, not what </a:t>
            </a:r>
            <a:r>
              <a:rPr lang="en-US" dirty="0" smtClean="0"/>
              <a:t>kinds </a:t>
            </a:r>
            <a:r>
              <a:rPr lang="en-US" dirty="0"/>
              <a:t>of jobs a student could aspire to. Let me illustrate by showing you the focus of each option (next slide)</a:t>
            </a:r>
          </a:p>
        </p:txBody>
      </p:sp>
      <p:sp>
        <p:nvSpPr>
          <p:cNvPr id="6" name="Footer Placeholder 5"/>
          <p:cNvSpPr>
            <a:spLocks noGrp="1"/>
          </p:cNvSpPr>
          <p:nvPr>
            <p:ph type="ftr" sz="quarter" idx="10"/>
          </p:nvPr>
        </p:nvSpPr>
        <p:spPr/>
        <p:txBody>
          <a:bodyPr/>
          <a:lstStyle/>
          <a:p>
            <a:r>
              <a:rPr lang="en-US" smtClean="0"/>
              <a:t>Franca Redivo</a:t>
            </a:r>
          </a:p>
          <a:p>
            <a:r>
              <a:rPr lang="en-US" smtClean="0"/>
              <a:t>LBPSB Secondary Math Consultant</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DD6222A-DF38-407B-A185-FE400F702E38}" type="slidenum">
              <a:rPr lang="fr-FR" altLang="en-US"/>
              <a:pPr/>
              <a:t>4</a:t>
            </a:fld>
            <a:endParaRPr lang="fr-FR" altLang="en-US"/>
          </a:p>
        </p:txBody>
      </p:sp>
      <p:sp>
        <p:nvSpPr>
          <p:cNvPr id="1008642" name="Rectangle 2"/>
          <p:cNvSpPr>
            <a:spLocks noGrp="1" noRot="1" noChangeAspect="1" noChangeArrowheads="1" noTextEdit="1"/>
          </p:cNvSpPr>
          <p:nvPr>
            <p:ph type="sldImg"/>
          </p:nvPr>
        </p:nvSpPr>
        <p:spPr>
          <a:ln/>
        </p:spPr>
      </p:sp>
      <p:sp>
        <p:nvSpPr>
          <p:cNvPr id="1008643" name="Rectangle 3"/>
          <p:cNvSpPr>
            <a:spLocks noGrp="1" noChangeArrowheads="1"/>
          </p:cNvSpPr>
          <p:nvPr>
            <p:ph type="body" idx="1"/>
          </p:nvPr>
        </p:nvSpPr>
        <p:spPr/>
        <p:txBody>
          <a:bodyPr/>
          <a:lstStyle/>
          <a:p>
            <a:pPr>
              <a:lnSpc>
                <a:spcPct val="80000"/>
              </a:lnSpc>
            </a:pPr>
            <a:r>
              <a:rPr lang="en-US" dirty="0" smtClean="0"/>
              <a:t>These are descriptors for what the students do in the options. On the following slides there are examples that illustrate how these would translate into jobs/careers in Food, Art and Business. By giving these examples, I am also trying to give you a feel for the types of students who should be going into these options.</a:t>
            </a:r>
          </a:p>
          <a:p>
            <a:pPr>
              <a:lnSpc>
                <a:spcPct val="80000"/>
              </a:lnSpc>
            </a:pPr>
            <a:endParaRPr lang="en-US" sz="800" dirty="0"/>
          </a:p>
        </p:txBody>
      </p:sp>
      <p:sp>
        <p:nvSpPr>
          <p:cNvPr id="6" name="Footer Placeholder 5"/>
          <p:cNvSpPr>
            <a:spLocks noGrp="1"/>
          </p:cNvSpPr>
          <p:nvPr>
            <p:ph type="ftr" sz="quarter" idx="10"/>
          </p:nvPr>
        </p:nvSpPr>
        <p:spPr/>
        <p:txBody>
          <a:bodyPr/>
          <a:lstStyle/>
          <a:p>
            <a:r>
              <a:rPr lang="en-US" smtClean="0"/>
              <a:t>Franca Redivo</a:t>
            </a:r>
          </a:p>
          <a:p>
            <a:r>
              <a:rPr lang="en-US" smtClean="0"/>
              <a:t>LBPSB Secondary Math Consultant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7C91CC-74BC-494F-A5D5-9BFE04DE2036}"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Franca Redivo</a:t>
            </a:r>
          </a:p>
          <a:p>
            <a:r>
              <a:rPr lang="en-US" smtClean="0"/>
              <a:t>LBPSB Secondary Math Consultant</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7C91CC-74BC-494F-A5D5-9BFE04DE2036}"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Franca Redivo</a:t>
            </a:r>
          </a:p>
          <a:p>
            <a:r>
              <a:rPr lang="en-US" smtClean="0"/>
              <a:t>LBPSB Secondary Math Consultant</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sz="1200" dirty="0" smtClean="0"/>
          </a:p>
          <a:p>
            <a:pPr>
              <a:lnSpc>
                <a:spcPct val="80000"/>
              </a:lnSpc>
            </a:pPr>
            <a:endParaRPr lang="en-US" sz="1200" dirty="0" smtClean="0"/>
          </a:p>
          <a:p>
            <a:pPr>
              <a:lnSpc>
                <a:spcPct val="80000"/>
              </a:lnSpc>
            </a:pPr>
            <a:r>
              <a:rPr lang="en-US" sz="1200" dirty="0" smtClean="0"/>
              <a:t>Please remember that TS and Science Math</a:t>
            </a:r>
            <a:r>
              <a:rPr lang="en-US" sz="1200" baseline="0" dirty="0" smtClean="0"/>
              <a:t> open all the same doors at CEGEP.</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317C91CC-74BC-494F-A5D5-9BFE04DE2036}"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Franca Redivo</a:t>
            </a:r>
          </a:p>
          <a:p>
            <a:r>
              <a:rPr lang="en-US" smtClean="0"/>
              <a:t>LBPSB Secondary Math Consultant</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7C91CC-74BC-494F-A5D5-9BFE04DE2036}"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Franca Redivo</a:t>
            </a:r>
          </a:p>
          <a:p>
            <a:r>
              <a:rPr lang="en-US" smtClean="0"/>
              <a:t>LBPSB Secondary Math Consultant</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17C91CC-74BC-494F-A5D5-9BFE04DE2036}"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Franca Redivo</a:t>
            </a:r>
          </a:p>
          <a:p>
            <a:r>
              <a:rPr lang="en-US" smtClean="0"/>
              <a:t>LBPSB Secondary Math Consultant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F06AC1C-334E-4B60-8D96-FC8F022C1D7B}" type="datetimeFigureOut">
              <a:rPr lang="en-US" smtClean="0"/>
              <a:pPr/>
              <a:t>5/5/2010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D91608E-4E56-450B-BD29-113121936AB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06AC1C-334E-4B60-8D96-FC8F022C1D7B}" type="datetimeFigureOut">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1608E-4E56-450B-BD29-113121936A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06AC1C-334E-4B60-8D96-FC8F022C1D7B}" type="datetimeFigureOut">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1608E-4E56-450B-BD29-113121936AB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A8CF4880-6AAD-46FC-B6B2-4531565FFB37}" type="datetime1">
              <a:rPr lang="fr-FR"/>
              <a:pPr/>
              <a:t>05/05/2010</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B2C46A9-2557-42E2-9068-95193B511A56}"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3E9FE744-02C6-42BF-824C-B190E290C9FE}" type="datetime1">
              <a:rPr lang="fr-FR"/>
              <a:pPr/>
              <a:t>05/05/2010</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DB2E5A18-956B-47C9-A8C1-E7F6A0CF3FD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06AC1C-334E-4B60-8D96-FC8F022C1D7B}" type="datetimeFigureOut">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1608E-4E56-450B-BD29-113121936A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06AC1C-334E-4B60-8D96-FC8F022C1D7B}" type="datetimeFigureOut">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1608E-4E56-450B-BD29-113121936AB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06AC1C-334E-4B60-8D96-FC8F022C1D7B}" type="datetimeFigureOut">
              <a:rPr lang="en-US" smtClean="0"/>
              <a:pPr/>
              <a:t>5/5/2010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1608E-4E56-450B-BD29-113121936A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F06AC1C-334E-4B60-8D96-FC8F022C1D7B}" type="datetimeFigureOut">
              <a:rPr lang="en-US" smtClean="0"/>
              <a:pPr/>
              <a:t>5/5/2010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91608E-4E56-450B-BD29-113121936A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06AC1C-334E-4B60-8D96-FC8F022C1D7B}" type="datetimeFigureOut">
              <a:rPr lang="en-US" smtClean="0"/>
              <a:pPr/>
              <a:t>5/5/2010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91608E-4E56-450B-BD29-113121936A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6AC1C-334E-4B60-8D96-FC8F022C1D7B}" type="datetimeFigureOut">
              <a:rPr lang="en-US" smtClean="0"/>
              <a:pPr/>
              <a:t>5/5/2010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91608E-4E56-450B-BD29-113121936A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06AC1C-334E-4B60-8D96-FC8F022C1D7B}" type="datetimeFigureOut">
              <a:rPr lang="en-US" smtClean="0"/>
              <a:pPr/>
              <a:t>5/5/2010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1608E-4E56-450B-BD29-113121936A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06AC1C-334E-4B60-8D96-FC8F022C1D7B}" type="datetimeFigureOut">
              <a:rPr lang="en-US" smtClean="0"/>
              <a:pPr/>
              <a:t>5/5/2010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D91608E-4E56-450B-BD29-113121936AB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F06AC1C-334E-4B60-8D96-FC8F022C1D7B}" type="datetimeFigureOut">
              <a:rPr lang="en-US" smtClean="0"/>
              <a:pPr/>
              <a:t>5/5/2010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91608E-4E56-450B-BD29-113121936AB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QEP Secondary Math Options Explained… sort of</a:t>
            </a:r>
            <a:br>
              <a:rPr lang="en-US" dirty="0" smtClean="0"/>
            </a:b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Franca Redivo</a:t>
            </a:r>
          </a:p>
          <a:p>
            <a:r>
              <a:rPr lang="en-US" dirty="0" smtClean="0"/>
              <a:t>Secondary Math Consultant</a:t>
            </a:r>
          </a:p>
          <a:p>
            <a:r>
              <a:rPr lang="en-US" dirty="0" smtClean="0"/>
              <a:t>Lester B Pearson School Board</a:t>
            </a:r>
          </a:p>
          <a:p>
            <a:r>
              <a:rPr lang="en-US" dirty="0" smtClean="0"/>
              <a:t>February 2010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n-US" sz="4000" dirty="0" smtClean="0">
                <a:solidFill>
                  <a:srgbClr val="92D050"/>
                </a:solidFill>
              </a:rPr>
              <a:t>Students:</a:t>
            </a:r>
            <a:r>
              <a:rPr lang="en-US" sz="4000" dirty="0" smtClean="0"/>
              <a:t> </a:t>
            </a:r>
            <a:r>
              <a:rPr lang="en-US" sz="4000" dirty="0" smtClean="0">
                <a:solidFill>
                  <a:schemeClr val="hlink"/>
                </a:solidFill>
              </a:rPr>
              <a:t>Technical &amp; Scientific</a:t>
            </a:r>
            <a:r>
              <a:rPr lang="en-US" sz="4000" dirty="0" smtClean="0"/>
              <a:t> </a:t>
            </a:r>
          </a:p>
        </p:txBody>
      </p:sp>
      <p:sp>
        <p:nvSpPr>
          <p:cNvPr id="7171" name="Rectangle 28"/>
          <p:cNvSpPr>
            <a:spLocks noGrp="1" noChangeArrowheads="1"/>
          </p:cNvSpPr>
          <p:nvPr>
            <p:ph idx="1"/>
          </p:nvPr>
        </p:nvSpPr>
        <p:spPr>
          <a:xfrm>
            <a:off x="685800" y="1884385"/>
            <a:ext cx="8001000" cy="4259259"/>
          </a:xfrm>
        </p:spPr>
        <p:txBody>
          <a:bodyPr/>
          <a:lstStyle/>
          <a:p>
            <a:pPr eaLnBrk="1" hangingPunct="1">
              <a:buFontTx/>
              <a:buNone/>
            </a:pPr>
            <a:r>
              <a:rPr lang="en-US" dirty="0" smtClean="0"/>
              <a:t>Students who choose T&amp;S like using their</a:t>
            </a:r>
          </a:p>
          <a:p>
            <a:pPr eaLnBrk="1" hangingPunct="1"/>
            <a:r>
              <a:rPr lang="en-US" dirty="0" smtClean="0"/>
              <a:t>Manual skills</a:t>
            </a:r>
          </a:p>
          <a:p>
            <a:pPr lvl="1" eaLnBrk="1" hangingPunct="1"/>
            <a:r>
              <a:rPr lang="en-US" dirty="0" smtClean="0"/>
              <a:t>Building and using instruments</a:t>
            </a:r>
          </a:p>
          <a:p>
            <a:pPr lvl="1" eaLnBrk="1" hangingPunct="1"/>
            <a:r>
              <a:rPr lang="en-US" dirty="0" smtClean="0"/>
              <a:t>Constructing models</a:t>
            </a:r>
          </a:p>
          <a:p>
            <a:pPr eaLnBrk="1" hangingPunct="1"/>
            <a:r>
              <a:rPr lang="en-US" dirty="0" smtClean="0"/>
              <a:t>Intellectual skills</a:t>
            </a:r>
          </a:p>
          <a:p>
            <a:pPr lvl="1" eaLnBrk="1" hangingPunct="1"/>
            <a:r>
              <a:rPr lang="en-US" dirty="0" smtClean="0"/>
              <a:t>Determining how instruments work</a:t>
            </a:r>
          </a:p>
          <a:p>
            <a:pPr lvl="1" eaLnBrk="1" hangingPunct="1"/>
            <a:r>
              <a:rPr lang="en-US" dirty="0" smtClean="0"/>
              <a:t>Suggesting changes and improvements</a:t>
            </a:r>
          </a:p>
          <a:p>
            <a:pPr lvl="1" eaLnBrk="1" hangingPunct="1"/>
            <a:r>
              <a:rPr lang="en-US" dirty="0" smtClean="0"/>
              <a:t>Designing tools, instruments, buildings, etc.</a:t>
            </a:r>
          </a:p>
          <a:p>
            <a:pPr lvl="1" eaLnBrk="1" hangingPunct="1"/>
            <a:r>
              <a:rPr lang="en-US" dirty="0" smtClean="0"/>
              <a:t>Analyzing economic and financial scenarios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fade">
                                      <p:cBhvr>
                                        <p:cTn id="10" dur="2000"/>
                                        <p:tgtEl>
                                          <p:spTgt spid="717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Effect transition="in" filter="fade">
                                      <p:cBhvr>
                                        <p:cTn id="13" dur="2000"/>
                                        <p:tgtEl>
                                          <p:spTgt spid="7171">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171">
                                            <p:txEl>
                                              <p:pRg st="3" end="3"/>
                                            </p:txEl>
                                          </p:spTgt>
                                        </p:tgtEl>
                                        <p:attrNameLst>
                                          <p:attrName>style.visibility</p:attrName>
                                        </p:attrNameLst>
                                      </p:cBhvr>
                                      <p:to>
                                        <p:strVal val="visible"/>
                                      </p:to>
                                    </p:set>
                                    <p:animEffect transition="in" filter="fade">
                                      <p:cBhvr>
                                        <p:cTn id="16" dur="2000"/>
                                        <p:tgtEl>
                                          <p:spTgt spid="717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animEffect transition="in" filter="fade">
                                      <p:cBhvr>
                                        <p:cTn id="21" dur="2000"/>
                                        <p:tgtEl>
                                          <p:spTgt spid="7171">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171">
                                            <p:txEl>
                                              <p:pRg st="5" end="5"/>
                                            </p:txEl>
                                          </p:spTgt>
                                        </p:tgtEl>
                                        <p:attrNameLst>
                                          <p:attrName>style.visibility</p:attrName>
                                        </p:attrNameLst>
                                      </p:cBhvr>
                                      <p:to>
                                        <p:strVal val="visible"/>
                                      </p:to>
                                    </p:set>
                                    <p:animEffect transition="in" filter="fade">
                                      <p:cBhvr>
                                        <p:cTn id="24" dur="2000"/>
                                        <p:tgtEl>
                                          <p:spTgt spid="7171">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7171">
                                            <p:txEl>
                                              <p:pRg st="6" end="6"/>
                                            </p:txEl>
                                          </p:spTgt>
                                        </p:tgtEl>
                                        <p:attrNameLst>
                                          <p:attrName>style.visibility</p:attrName>
                                        </p:attrNameLst>
                                      </p:cBhvr>
                                      <p:to>
                                        <p:strVal val="visible"/>
                                      </p:to>
                                    </p:set>
                                    <p:animEffect transition="in" filter="fade">
                                      <p:cBhvr>
                                        <p:cTn id="27" dur="2000"/>
                                        <p:tgtEl>
                                          <p:spTgt spid="7171">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7171">
                                            <p:txEl>
                                              <p:pRg st="7" end="7"/>
                                            </p:txEl>
                                          </p:spTgt>
                                        </p:tgtEl>
                                        <p:attrNameLst>
                                          <p:attrName>style.visibility</p:attrName>
                                        </p:attrNameLst>
                                      </p:cBhvr>
                                      <p:to>
                                        <p:strVal val="visible"/>
                                      </p:to>
                                    </p:set>
                                    <p:animEffect transition="in" filter="fade">
                                      <p:cBhvr>
                                        <p:cTn id="30" dur="2000"/>
                                        <p:tgtEl>
                                          <p:spTgt spid="7171">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7171">
                                            <p:txEl>
                                              <p:pRg st="8" end="8"/>
                                            </p:txEl>
                                          </p:spTgt>
                                        </p:tgtEl>
                                        <p:attrNameLst>
                                          <p:attrName>style.visibility</p:attrName>
                                        </p:attrNameLst>
                                      </p:cBhvr>
                                      <p:to>
                                        <p:strVal val="visible"/>
                                      </p:to>
                                    </p:set>
                                    <p:animEffect transition="in" filter="fade">
                                      <p:cBhvr>
                                        <p:cTn id="33" dur="20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99FF"/>
                </a:solidFill>
              </a:rPr>
              <a:t>Thomas Edison</a:t>
            </a:r>
            <a:endParaRPr lang="en-US" dirty="0">
              <a:solidFill>
                <a:srgbClr val="6699FF"/>
              </a:solidFill>
            </a:endParaRPr>
          </a:p>
        </p:txBody>
      </p:sp>
      <p:sp>
        <p:nvSpPr>
          <p:cNvPr id="4" name="Content Placeholder 3"/>
          <p:cNvSpPr>
            <a:spLocks noGrp="1"/>
          </p:cNvSpPr>
          <p:nvPr>
            <p:ph sz="half" idx="1"/>
          </p:nvPr>
        </p:nvSpPr>
        <p:spPr>
          <a:xfrm>
            <a:off x="457200" y="1600200"/>
            <a:ext cx="4038600" cy="4648200"/>
          </a:xfrm>
        </p:spPr>
        <p:txBody>
          <a:bodyPr/>
          <a:lstStyle/>
          <a:p>
            <a:r>
              <a:rPr lang="en-US" dirty="0" smtClean="0"/>
              <a:t>Inventions </a:t>
            </a:r>
          </a:p>
          <a:p>
            <a:pPr lvl="1"/>
            <a:r>
              <a:rPr lang="en-US" dirty="0" smtClean="0"/>
              <a:t>Cylinder Phonograph</a:t>
            </a:r>
          </a:p>
          <a:p>
            <a:pPr lvl="1"/>
            <a:r>
              <a:rPr lang="en-US" dirty="0" smtClean="0"/>
              <a:t>Disc Phonograph</a:t>
            </a:r>
          </a:p>
          <a:p>
            <a:pPr lvl="1"/>
            <a:r>
              <a:rPr lang="en-US" dirty="0" smtClean="0"/>
              <a:t>Electricity &amp; the </a:t>
            </a:r>
            <a:r>
              <a:rPr lang="en-US" dirty="0" err="1" smtClean="0"/>
              <a:t>lightbulb</a:t>
            </a:r>
            <a:endParaRPr lang="en-US" dirty="0" smtClean="0"/>
          </a:p>
          <a:p>
            <a:pPr lvl="1"/>
            <a:r>
              <a:rPr lang="en-US" dirty="0" err="1" smtClean="0"/>
              <a:t>Kinetophone</a:t>
            </a:r>
            <a:endParaRPr lang="en-US" dirty="0" smtClean="0"/>
          </a:p>
          <a:p>
            <a:pPr lvl="1"/>
            <a:r>
              <a:rPr lang="en-US" dirty="0" err="1" smtClean="0"/>
              <a:t>Kinetoscope</a:t>
            </a:r>
            <a:endParaRPr lang="en-US" dirty="0" smtClean="0"/>
          </a:p>
          <a:p>
            <a:pPr lvl="1"/>
            <a:r>
              <a:rPr lang="en-US" dirty="0" smtClean="0"/>
              <a:t>Film Projectors</a:t>
            </a:r>
          </a:p>
          <a:p>
            <a:pPr lvl="1"/>
            <a:r>
              <a:rPr lang="en-US" dirty="0" smtClean="0"/>
              <a:t>Motion Pictures</a:t>
            </a:r>
          </a:p>
          <a:p>
            <a:pPr lvl="1"/>
            <a:r>
              <a:rPr lang="en-US" dirty="0" smtClean="0"/>
              <a:t>1,093 Patents</a:t>
            </a:r>
          </a:p>
        </p:txBody>
      </p:sp>
      <p:pic>
        <p:nvPicPr>
          <p:cNvPr id="6" name="Content Placeholder 5" descr="thomas_edison.jpg"/>
          <p:cNvPicPr>
            <a:picLocks noGrp="1" noChangeAspect="1"/>
          </p:cNvPicPr>
          <p:nvPr>
            <p:ph sz="half" idx="2"/>
          </p:nvPr>
        </p:nvPicPr>
        <p:blipFill>
          <a:blip r:embed="rId3" cstate="print"/>
          <a:stretch>
            <a:fillRect/>
          </a:stretch>
        </p:blipFill>
        <p:spPr>
          <a:xfrm>
            <a:off x="5027659" y="1600201"/>
            <a:ext cx="2668542" cy="3682588"/>
          </a:xfrm>
        </p:spPr>
      </p:pic>
      <p:sp>
        <p:nvSpPr>
          <p:cNvPr id="7" name="TextBox 6"/>
          <p:cNvSpPr txBox="1"/>
          <p:nvPr/>
        </p:nvSpPr>
        <p:spPr>
          <a:xfrm>
            <a:off x="4419600" y="5638800"/>
            <a:ext cx="4572000" cy="1200329"/>
          </a:xfrm>
          <a:prstGeom prst="rect">
            <a:avLst/>
          </a:prstGeom>
          <a:noFill/>
        </p:spPr>
        <p:txBody>
          <a:bodyPr wrap="square" rtlCol="0">
            <a:spAutoFit/>
          </a:bodyPr>
          <a:lstStyle/>
          <a:p>
            <a:r>
              <a:rPr lang="en-US" dirty="0" smtClean="0"/>
              <a:t>I have not failed. I've just found 10,000 ways that won't work. </a:t>
            </a:r>
            <a:br>
              <a:rPr lang="en-US" dirty="0" smtClean="0"/>
            </a:br>
            <a:r>
              <a:rPr lang="en-US" dirty="0" smtClean="0"/>
              <a:t>		Thomas A. Edison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4000" dirty="0" smtClean="0">
                <a:solidFill>
                  <a:srgbClr val="92D050"/>
                </a:solidFill>
              </a:rPr>
              <a:t>Students</a:t>
            </a:r>
            <a:r>
              <a:rPr lang="en-US" sz="4000" dirty="0" smtClean="0"/>
              <a:t>: </a:t>
            </a:r>
            <a:r>
              <a:rPr lang="en-US" sz="4000" dirty="0" smtClean="0">
                <a:solidFill>
                  <a:srgbClr val="FFFF00"/>
                </a:solidFill>
              </a:rPr>
              <a:t>Science</a:t>
            </a:r>
            <a:r>
              <a:rPr lang="en-US" sz="4000" dirty="0" smtClean="0"/>
              <a:t> </a:t>
            </a:r>
          </a:p>
        </p:txBody>
      </p:sp>
      <p:sp>
        <p:nvSpPr>
          <p:cNvPr id="8195" name="Rectangle 28"/>
          <p:cNvSpPr>
            <a:spLocks noGrp="1" noChangeArrowheads="1"/>
          </p:cNvSpPr>
          <p:nvPr>
            <p:ph idx="1"/>
          </p:nvPr>
        </p:nvSpPr>
        <p:spPr>
          <a:xfrm>
            <a:off x="685800" y="1866904"/>
            <a:ext cx="8001000" cy="4491054"/>
          </a:xfrm>
        </p:spPr>
        <p:txBody>
          <a:bodyPr>
            <a:normAutofit/>
          </a:bodyPr>
          <a:lstStyle/>
          <a:p>
            <a:pPr eaLnBrk="1" hangingPunct="1">
              <a:buFontTx/>
              <a:buNone/>
            </a:pPr>
            <a:r>
              <a:rPr lang="en-US" dirty="0" smtClean="0"/>
              <a:t>Students who choose SN </a:t>
            </a:r>
          </a:p>
          <a:p>
            <a:pPr eaLnBrk="1" hangingPunct="1"/>
            <a:r>
              <a:rPr lang="en-US" dirty="0" smtClean="0"/>
              <a:t>Want to understand phenomena:</a:t>
            </a:r>
          </a:p>
          <a:p>
            <a:pPr lvl="1" eaLnBrk="1" hangingPunct="1"/>
            <a:r>
              <a:rPr lang="en-US" dirty="0" smtClean="0"/>
              <a:t>Their origins</a:t>
            </a:r>
          </a:p>
          <a:p>
            <a:pPr lvl="1" eaLnBrk="1" hangingPunct="1"/>
            <a:r>
              <a:rPr lang="en-US" dirty="0" smtClean="0"/>
              <a:t>How they work</a:t>
            </a:r>
          </a:p>
          <a:p>
            <a:pPr lvl="1" eaLnBrk="1" hangingPunct="1"/>
            <a:r>
              <a:rPr lang="en-US" dirty="0" smtClean="0"/>
              <a:t>Make decisions about them</a:t>
            </a:r>
          </a:p>
          <a:p>
            <a:pPr eaLnBrk="1" hangingPunct="1"/>
            <a:r>
              <a:rPr lang="en-US" dirty="0" smtClean="0"/>
              <a:t>Focus on</a:t>
            </a:r>
          </a:p>
          <a:p>
            <a:pPr lvl="1" eaLnBrk="1" hangingPunct="1"/>
            <a:r>
              <a:rPr lang="en-US" dirty="0" smtClean="0"/>
              <a:t>Finding and developing models within the context of experiments</a:t>
            </a:r>
          </a:p>
          <a:p>
            <a:pPr lvl="1" eaLnBrk="1" hangingPunct="1"/>
            <a:r>
              <a:rPr lang="en-US" dirty="0" smtClean="0"/>
              <a:t>Formal proofs to confirm truths</a:t>
            </a:r>
          </a:p>
          <a:p>
            <a:pPr lvl="1" eaLnBrk="1" hangingPunct="1"/>
            <a:r>
              <a:rPr lang="en-US" dirty="0" smtClean="0"/>
              <a:t>Properties of math objects in the abstract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2000"/>
                                        <p:tgtEl>
                                          <p:spTgt spid="819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fade">
                                      <p:cBhvr>
                                        <p:cTn id="10" dur="2000"/>
                                        <p:tgtEl>
                                          <p:spTgt spid="819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Effect transition="in" filter="fade">
                                      <p:cBhvr>
                                        <p:cTn id="13" dur="2000"/>
                                        <p:tgtEl>
                                          <p:spTgt spid="819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195">
                                            <p:txEl>
                                              <p:pRg st="3" end="3"/>
                                            </p:txEl>
                                          </p:spTgt>
                                        </p:tgtEl>
                                        <p:attrNameLst>
                                          <p:attrName>style.visibility</p:attrName>
                                        </p:attrNameLst>
                                      </p:cBhvr>
                                      <p:to>
                                        <p:strVal val="visible"/>
                                      </p:to>
                                    </p:set>
                                    <p:animEffect transition="in" filter="fade">
                                      <p:cBhvr>
                                        <p:cTn id="16" dur="2000"/>
                                        <p:tgtEl>
                                          <p:spTgt spid="819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animEffect transition="in" filter="fade">
                                      <p:cBhvr>
                                        <p:cTn id="19" dur="2000"/>
                                        <p:tgtEl>
                                          <p:spTgt spid="819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8195">
                                            <p:txEl>
                                              <p:pRg st="5" end="5"/>
                                            </p:txEl>
                                          </p:spTgt>
                                        </p:tgtEl>
                                        <p:attrNameLst>
                                          <p:attrName>style.visibility</p:attrName>
                                        </p:attrNameLst>
                                      </p:cBhvr>
                                      <p:to>
                                        <p:strVal val="visible"/>
                                      </p:to>
                                    </p:set>
                                    <p:animEffect transition="in" filter="fade">
                                      <p:cBhvr>
                                        <p:cTn id="24" dur="2000"/>
                                        <p:tgtEl>
                                          <p:spTgt spid="8195">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195">
                                            <p:txEl>
                                              <p:pRg st="6" end="6"/>
                                            </p:txEl>
                                          </p:spTgt>
                                        </p:tgtEl>
                                        <p:attrNameLst>
                                          <p:attrName>style.visibility</p:attrName>
                                        </p:attrNameLst>
                                      </p:cBhvr>
                                      <p:to>
                                        <p:strVal val="visible"/>
                                      </p:to>
                                    </p:set>
                                    <p:animEffect transition="in" filter="fade">
                                      <p:cBhvr>
                                        <p:cTn id="27" dur="2000"/>
                                        <p:tgtEl>
                                          <p:spTgt spid="8195">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195">
                                            <p:txEl>
                                              <p:pRg st="7" end="7"/>
                                            </p:txEl>
                                          </p:spTgt>
                                        </p:tgtEl>
                                        <p:attrNameLst>
                                          <p:attrName>style.visibility</p:attrName>
                                        </p:attrNameLst>
                                      </p:cBhvr>
                                      <p:to>
                                        <p:strVal val="visible"/>
                                      </p:to>
                                    </p:set>
                                    <p:animEffect transition="in" filter="fade">
                                      <p:cBhvr>
                                        <p:cTn id="30" dur="2000"/>
                                        <p:tgtEl>
                                          <p:spTgt spid="8195">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8195">
                                            <p:txEl>
                                              <p:pRg st="8" end="8"/>
                                            </p:txEl>
                                          </p:spTgt>
                                        </p:tgtEl>
                                        <p:attrNameLst>
                                          <p:attrName>style.visibility</p:attrName>
                                        </p:attrNameLst>
                                      </p:cBhvr>
                                      <p:to>
                                        <p:strVal val="visible"/>
                                      </p:to>
                                    </p:set>
                                    <p:animEffect transition="in" filter="fade">
                                      <p:cBhvr>
                                        <p:cTn id="33" dur="2000"/>
                                        <p:tgtEl>
                                          <p:spTgt spid="81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FF00"/>
                </a:solidFill>
              </a:rPr>
              <a:t>Albert Einstein</a:t>
            </a:r>
            <a:endParaRPr lang="en-US" dirty="0">
              <a:solidFill>
                <a:srgbClr val="FFFF00"/>
              </a:solidFill>
            </a:endParaRPr>
          </a:p>
        </p:txBody>
      </p:sp>
      <p:sp>
        <p:nvSpPr>
          <p:cNvPr id="5" name="Content Placeholder 4"/>
          <p:cNvSpPr>
            <a:spLocks noGrp="1"/>
          </p:cNvSpPr>
          <p:nvPr>
            <p:ph sz="half" idx="1"/>
          </p:nvPr>
        </p:nvSpPr>
        <p:spPr/>
        <p:txBody>
          <a:bodyPr>
            <a:normAutofit/>
          </a:bodyPr>
          <a:lstStyle/>
          <a:p>
            <a:r>
              <a:rPr lang="en-US" sz="2000" dirty="0" smtClean="0"/>
              <a:t>theories of special relativity and general relativity</a:t>
            </a:r>
          </a:p>
          <a:p>
            <a:r>
              <a:rPr lang="en-US" sz="2000" dirty="0" smtClean="0"/>
              <a:t>contributions to statistical mechanics - Brownian motion </a:t>
            </a:r>
          </a:p>
          <a:p>
            <a:r>
              <a:rPr lang="en-US" sz="2000" dirty="0" smtClean="0"/>
              <a:t>resolution of the paradox of specific heats</a:t>
            </a:r>
          </a:p>
          <a:p>
            <a:r>
              <a:rPr lang="en-US" sz="2000" dirty="0" smtClean="0"/>
              <a:t>connection of fluctuations and dissipation.</a:t>
            </a:r>
          </a:p>
          <a:p>
            <a:r>
              <a:rPr lang="en-US" sz="2000" dirty="0" smtClean="0"/>
              <a:t>contributions to quantum mechanics and  quantum field theory</a:t>
            </a:r>
          </a:p>
          <a:p>
            <a:r>
              <a:rPr lang="en-US" sz="2000" dirty="0" smtClean="0"/>
              <a:t>theoretical studies of the photon</a:t>
            </a:r>
            <a:endParaRPr lang="en-US" sz="2000" dirty="0"/>
          </a:p>
        </p:txBody>
      </p:sp>
      <p:pic>
        <p:nvPicPr>
          <p:cNvPr id="7" name="Content Placeholder 6" descr="einstein1921_by_f_schmutzer_4.jpg"/>
          <p:cNvPicPr>
            <a:picLocks noGrp="1" noChangeAspect="1"/>
          </p:cNvPicPr>
          <p:nvPr>
            <p:ph sz="half" idx="2"/>
          </p:nvPr>
        </p:nvPicPr>
        <p:blipFill>
          <a:blip r:embed="rId3" cstate="print"/>
          <a:stretch>
            <a:fillRect/>
          </a:stretch>
        </p:blipFill>
        <p:spPr>
          <a:xfrm>
            <a:off x="5181600" y="1600200"/>
            <a:ext cx="2982468" cy="3721777"/>
          </a:xfrm>
        </p:spPr>
      </p:pic>
      <p:sp>
        <p:nvSpPr>
          <p:cNvPr id="8" name="TextBox 7"/>
          <p:cNvSpPr txBox="1"/>
          <p:nvPr/>
        </p:nvSpPr>
        <p:spPr>
          <a:xfrm>
            <a:off x="4343400" y="5715000"/>
            <a:ext cx="4572000" cy="923330"/>
          </a:xfrm>
          <a:prstGeom prst="rect">
            <a:avLst/>
          </a:prstGeom>
          <a:noFill/>
        </p:spPr>
        <p:txBody>
          <a:bodyPr wrap="square" rtlCol="0">
            <a:spAutoFit/>
          </a:bodyPr>
          <a:lstStyle/>
          <a:p>
            <a:r>
              <a:rPr lang="en-US" dirty="0" smtClean="0"/>
              <a:t>The whole of science is nothing more than a refinement of everyday thinking.</a:t>
            </a:r>
          </a:p>
          <a:p>
            <a:r>
              <a:rPr lang="en-US" dirty="0"/>
              <a:t>	</a:t>
            </a:r>
            <a:r>
              <a:rPr lang="en-US" dirty="0" smtClean="0"/>
              <a:t>		Albert Einstein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2978" name="Rectangle 2"/>
          <p:cNvSpPr>
            <a:spLocks noGrp="1" noChangeArrowheads="1"/>
          </p:cNvSpPr>
          <p:nvPr>
            <p:ph type="title"/>
          </p:nvPr>
        </p:nvSpPr>
        <p:spPr/>
        <p:txBody>
          <a:bodyPr/>
          <a:lstStyle/>
          <a:p>
            <a:r>
              <a:rPr lang="en-US"/>
              <a:t>Challenges</a:t>
            </a:r>
          </a:p>
        </p:txBody>
      </p:sp>
      <p:sp>
        <p:nvSpPr>
          <p:cNvPr id="1022979" name="Rectangle 3"/>
          <p:cNvSpPr>
            <a:spLocks noGrp="1" noChangeArrowheads="1"/>
          </p:cNvSpPr>
          <p:nvPr>
            <p:ph idx="1"/>
          </p:nvPr>
        </p:nvSpPr>
        <p:spPr/>
        <p:txBody>
          <a:bodyPr>
            <a:normAutofit/>
          </a:bodyPr>
          <a:lstStyle/>
          <a:p>
            <a:r>
              <a:rPr lang="en-US" sz="2400" dirty="0">
                <a:latin typeface="Arial" pitchFamily="34" charset="0"/>
                <a:cs typeface="Arial" pitchFamily="34" charset="0"/>
              </a:rPr>
              <a:t>Narrowing the gap between where we are and where we want to be</a:t>
            </a:r>
          </a:p>
          <a:p>
            <a:r>
              <a:rPr lang="en-US" sz="2400" dirty="0">
                <a:latin typeface="Arial" pitchFamily="34" charset="0"/>
                <a:cs typeface="Arial" pitchFamily="34" charset="0"/>
              </a:rPr>
              <a:t>Adapting current resources to activity based learning</a:t>
            </a:r>
          </a:p>
          <a:p>
            <a:r>
              <a:rPr lang="en-US" sz="2400" dirty="0">
                <a:latin typeface="Arial" pitchFamily="34" charset="0"/>
                <a:cs typeface="Arial" pitchFamily="34" charset="0"/>
              </a:rPr>
              <a:t>Changing the current thinking on </a:t>
            </a:r>
            <a:r>
              <a:rPr lang="en-US" sz="2400" i="1" dirty="0">
                <a:latin typeface="Arial" pitchFamily="34" charset="0"/>
                <a:cs typeface="Arial" pitchFamily="34" charset="0"/>
              </a:rPr>
              <a:t>how</a:t>
            </a:r>
            <a:r>
              <a:rPr lang="en-US" sz="2400" dirty="0">
                <a:latin typeface="Arial" pitchFamily="34" charset="0"/>
                <a:cs typeface="Arial" pitchFamily="34" charset="0"/>
              </a:rPr>
              <a:t> to evaluate</a:t>
            </a:r>
          </a:p>
          <a:p>
            <a:r>
              <a:rPr lang="en-US" sz="2400" dirty="0">
                <a:latin typeface="Arial" pitchFamily="34" charset="0"/>
                <a:cs typeface="Arial" pitchFamily="34" charset="0"/>
              </a:rPr>
              <a:t>Changing the current thinking on </a:t>
            </a:r>
            <a:r>
              <a:rPr lang="en-US" sz="2400" i="1" dirty="0">
                <a:latin typeface="Arial" pitchFamily="34" charset="0"/>
                <a:cs typeface="Arial" pitchFamily="34" charset="0"/>
              </a:rPr>
              <a:t>what</a:t>
            </a:r>
            <a:r>
              <a:rPr lang="en-US" sz="2400" dirty="0">
                <a:latin typeface="Arial" pitchFamily="34" charset="0"/>
                <a:cs typeface="Arial" pitchFamily="34" charset="0"/>
              </a:rPr>
              <a:t> to evaluate.</a:t>
            </a:r>
          </a:p>
          <a:p>
            <a:r>
              <a:rPr lang="en-US" sz="2400" dirty="0">
                <a:latin typeface="Arial" pitchFamily="34" charset="0"/>
                <a:cs typeface="Arial" pitchFamily="34" charset="0"/>
              </a:rPr>
              <a:t>Still ensuring the concepts &amp; processes are learned without emphasizing them in evaluation</a:t>
            </a:r>
          </a:p>
          <a:p>
            <a:r>
              <a:rPr lang="en-US" sz="2400" dirty="0">
                <a:latin typeface="Arial" pitchFamily="34" charset="0"/>
                <a:cs typeface="Arial" pitchFamily="34" charset="0"/>
              </a:rPr>
              <a:t>Not overwhelming the teachers</a:t>
            </a:r>
            <a:r>
              <a:rPr lang="en-US" sz="2400" dirty="0" smtClean="0">
                <a:latin typeface="Arial" pitchFamily="34" charset="0"/>
                <a:cs typeface="Arial" pitchFamily="34" charset="0"/>
              </a:rPr>
              <a:t>!</a:t>
            </a:r>
          </a:p>
          <a:p>
            <a:r>
              <a:rPr lang="en-US" sz="2400" dirty="0" smtClean="0">
                <a:latin typeface="Arial" pitchFamily="34" charset="0"/>
                <a:cs typeface="Arial" pitchFamily="34" charset="0"/>
              </a:rPr>
              <a:t>Helping parents to understand what is going on with their child’s math education.</a:t>
            </a:r>
            <a:endParaRPr lang="en-US" sz="24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Thank you…</a:t>
            </a:r>
            <a:endParaRPr lang="en-US" dirty="0"/>
          </a:p>
        </p:txBody>
      </p:sp>
      <p:sp>
        <p:nvSpPr>
          <p:cNvPr id="6" name="Subtitle 5"/>
          <p:cNvSpPr>
            <a:spLocks noGrp="1"/>
          </p:cNvSpPr>
          <p:nvPr>
            <p:ph type="subTitle" idx="1"/>
          </p:nvPr>
        </p:nvSpPr>
        <p:spPr/>
        <p:txBody>
          <a:bodyPr/>
          <a:lstStyle/>
          <a:p>
            <a:r>
              <a:rPr lang="en-US" dirty="0" smtClean="0"/>
              <a:t>… for taking the time to go through this presentation.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0994" name="Rectangle 2"/>
          <p:cNvSpPr>
            <a:spLocks noGrp="1" noChangeArrowheads="1"/>
          </p:cNvSpPr>
          <p:nvPr>
            <p:ph type="title"/>
          </p:nvPr>
        </p:nvSpPr>
        <p:spPr>
          <a:xfrm>
            <a:off x="593725" y="723900"/>
            <a:ext cx="8080375" cy="762000"/>
          </a:xfrm>
        </p:spPr>
        <p:txBody>
          <a:bodyPr/>
          <a:lstStyle/>
          <a:p>
            <a:r>
              <a:rPr lang="en-CA" altLang="en-US" sz="2600" b="1"/>
              <a:t>The Math Content:</a:t>
            </a:r>
          </a:p>
        </p:txBody>
      </p:sp>
      <p:sp>
        <p:nvSpPr>
          <p:cNvPr id="980995" name="Rectangle 3"/>
          <p:cNvSpPr>
            <a:spLocks noGrp="1" noChangeArrowheads="1"/>
          </p:cNvSpPr>
          <p:nvPr>
            <p:ph type="body" sz="half" idx="1"/>
          </p:nvPr>
        </p:nvSpPr>
        <p:spPr>
          <a:xfrm>
            <a:off x="4557713" y="5106988"/>
            <a:ext cx="3105150" cy="600075"/>
          </a:xfrm>
          <a:ln/>
        </p:spPr>
        <p:txBody>
          <a:bodyPr>
            <a:normAutofit lnSpcReduction="10000"/>
          </a:bodyPr>
          <a:lstStyle/>
          <a:p>
            <a:pPr marL="0" indent="0" algn="ctr">
              <a:lnSpc>
                <a:spcPct val="70000"/>
              </a:lnSpc>
              <a:buFontTx/>
              <a:buNone/>
            </a:pPr>
            <a:r>
              <a:rPr lang="en-CA" altLang="en-US" sz="1600" b="1" dirty="0">
                <a:solidFill>
                  <a:srgbClr val="36F3FC"/>
                </a:solidFill>
                <a:effectLst>
                  <a:outerShdw blurRad="38100" dist="38100" dir="2700000" algn="tl">
                    <a:srgbClr val="000000"/>
                  </a:outerShdw>
                </a:effectLst>
                <a:cs typeface="Arial" charset="0"/>
              </a:rPr>
              <a:t>Technical and Scientific Option</a:t>
            </a:r>
          </a:p>
          <a:p>
            <a:pPr marL="0" indent="0" algn="ctr">
              <a:lnSpc>
                <a:spcPct val="70000"/>
              </a:lnSpc>
              <a:buFontTx/>
              <a:buNone/>
            </a:pPr>
            <a:r>
              <a:rPr lang="en-CA" altLang="en-US" sz="1600" b="1" dirty="0">
                <a:solidFill>
                  <a:srgbClr val="0099CC"/>
                </a:solidFill>
                <a:effectLst>
                  <a:outerShdw blurRad="38100" dist="38100" dir="2700000" algn="tl">
                    <a:srgbClr val="000000"/>
                  </a:outerShdw>
                </a:effectLst>
                <a:cs typeface="Arial" charset="0"/>
              </a:rPr>
              <a:t>150 hours</a:t>
            </a:r>
          </a:p>
        </p:txBody>
      </p:sp>
      <p:grpSp>
        <p:nvGrpSpPr>
          <p:cNvPr id="2" name="Group 4"/>
          <p:cNvGrpSpPr>
            <a:grpSpLocks/>
          </p:cNvGrpSpPr>
          <p:nvPr/>
        </p:nvGrpSpPr>
        <p:grpSpPr bwMode="auto">
          <a:xfrm>
            <a:off x="5062537" y="2665412"/>
            <a:ext cx="2441575" cy="1790700"/>
            <a:chOff x="3437" y="1943"/>
            <a:chExt cx="1538" cy="1128"/>
          </a:xfrm>
        </p:grpSpPr>
        <p:sp>
          <p:nvSpPr>
            <p:cNvPr id="980997" name="Oval 5"/>
            <p:cNvSpPr>
              <a:spLocks noChangeArrowheads="1"/>
            </p:cNvSpPr>
            <p:nvPr/>
          </p:nvSpPr>
          <p:spPr bwMode="auto">
            <a:xfrm rot="17405349">
              <a:off x="3280" y="2100"/>
              <a:ext cx="1128" cy="814"/>
            </a:xfrm>
            <a:prstGeom prst="ellipse">
              <a:avLst/>
            </a:prstGeom>
            <a:noFill/>
            <a:ln w="38100">
              <a:solidFill>
                <a:srgbClr val="DC54AD"/>
              </a:solidFill>
              <a:round/>
              <a:headEnd/>
              <a:tailEnd/>
            </a:ln>
            <a:effectLst/>
          </p:spPr>
          <p:txBody>
            <a:bodyPr wrap="none" anchor="ctr"/>
            <a:lstStyle/>
            <a:p>
              <a:endParaRPr lang="en-US"/>
            </a:p>
          </p:txBody>
        </p:sp>
        <p:sp>
          <p:nvSpPr>
            <p:cNvPr id="980998" name="Oval 6"/>
            <p:cNvSpPr>
              <a:spLocks noChangeArrowheads="1"/>
            </p:cNvSpPr>
            <p:nvPr/>
          </p:nvSpPr>
          <p:spPr bwMode="auto">
            <a:xfrm rot="2400327">
              <a:off x="3557" y="2136"/>
              <a:ext cx="1418" cy="909"/>
            </a:xfrm>
            <a:prstGeom prst="ellipse">
              <a:avLst/>
            </a:prstGeom>
            <a:noFill/>
            <a:ln w="38100">
              <a:solidFill>
                <a:schemeClr val="bg2">
                  <a:lumMod val="75000"/>
                </a:schemeClr>
              </a:solidFill>
              <a:round/>
              <a:headEnd/>
              <a:tailEnd/>
            </a:ln>
            <a:effectLst/>
          </p:spPr>
          <p:txBody>
            <a:bodyPr wrap="none" anchor="ctr"/>
            <a:lstStyle/>
            <a:p>
              <a:endParaRPr lang="en-US"/>
            </a:p>
          </p:txBody>
        </p:sp>
      </p:grpSp>
      <p:sp>
        <p:nvSpPr>
          <p:cNvPr id="981000" name="Oval 8"/>
          <p:cNvSpPr>
            <a:spLocks noChangeAspect="1" noChangeArrowheads="1"/>
          </p:cNvSpPr>
          <p:nvPr/>
        </p:nvSpPr>
        <p:spPr bwMode="auto">
          <a:xfrm>
            <a:off x="1079500" y="3197225"/>
            <a:ext cx="2533650" cy="1624013"/>
          </a:xfrm>
          <a:prstGeom prst="ellipse">
            <a:avLst/>
          </a:prstGeom>
          <a:noFill/>
          <a:ln w="38100">
            <a:solidFill>
              <a:schemeClr val="bg2">
                <a:lumMod val="75000"/>
              </a:schemeClr>
            </a:solidFill>
            <a:round/>
            <a:headEnd/>
            <a:tailEnd/>
          </a:ln>
          <a:effectLst/>
        </p:spPr>
        <p:txBody>
          <a:bodyPr wrap="none" anchor="ctr"/>
          <a:lstStyle/>
          <a:p>
            <a:endParaRPr lang="en-US"/>
          </a:p>
        </p:txBody>
      </p:sp>
      <p:sp>
        <p:nvSpPr>
          <p:cNvPr id="980999" name="Oval 7"/>
          <p:cNvSpPr>
            <a:spLocks noChangeAspect="1" noChangeArrowheads="1"/>
          </p:cNvSpPr>
          <p:nvPr/>
        </p:nvSpPr>
        <p:spPr bwMode="auto">
          <a:xfrm>
            <a:off x="1463675" y="3197225"/>
            <a:ext cx="1843088" cy="1147763"/>
          </a:xfrm>
          <a:prstGeom prst="ellipse">
            <a:avLst/>
          </a:prstGeom>
          <a:noFill/>
          <a:ln w="38100">
            <a:solidFill>
              <a:srgbClr val="993300"/>
            </a:solidFill>
            <a:round/>
            <a:headEnd/>
            <a:tailEnd/>
          </a:ln>
          <a:effectLst/>
        </p:spPr>
        <p:txBody>
          <a:bodyPr wrap="none" anchor="ctr"/>
          <a:lstStyle/>
          <a:p>
            <a:endParaRPr lang="en-US"/>
          </a:p>
        </p:txBody>
      </p:sp>
      <p:sp>
        <p:nvSpPr>
          <p:cNvPr id="981001" name="Oval 9"/>
          <p:cNvSpPr>
            <a:spLocks noChangeAspect="1" noChangeArrowheads="1"/>
          </p:cNvSpPr>
          <p:nvPr/>
        </p:nvSpPr>
        <p:spPr bwMode="auto">
          <a:xfrm>
            <a:off x="1668463" y="2957513"/>
            <a:ext cx="1458912" cy="874712"/>
          </a:xfrm>
          <a:prstGeom prst="ellipse">
            <a:avLst/>
          </a:prstGeom>
          <a:noFill/>
          <a:ln w="38100">
            <a:solidFill>
              <a:srgbClr val="000000"/>
            </a:solidFill>
            <a:round/>
            <a:headEnd/>
            <a:tailEnd/>
          </a:ln>
          <a:effectLst/>
        </p:spPr>
        <p:txBody>
          <a:bodyPr wrap="none" anchor="ctr"/>
          <a:lstStyle/>
          <a:p>
            <a:endParaRPr lang="en-US"/>
          </a:p>
        </p:txBody>
      </p:sp>
      <p:sp>
        <p:nvSpPr>
          <p:cNvPr id="981002" name="WordArt 10"/>
          <p:cNvSpPr>
            <a:spLocks noChangeAspect="1" noChangeArrowheads="1" noChangeShapeType="1" noTextEdit="1"/>
          </p:cNvSpPr>
          <p:nvPr/>
        </p:nvSpPr>
        <p:spPr bwMode="auto">
          <a:xfrm>
            <a:off x="2012950" y="3357563"/>
            <a:ext cx="682625" cy="196850"/>
          </a:xfrm>
          <a:prstGeom prst="rect">
            <a:avLst/>
          </a:prstGeom>
        </p:spPr>
        <p:txBody>
          <a:bodyPr wrap="none" fromWordArt="1">
            <a:prstTxWarp prst="textPlain">
              <a:avLst>
                <a:gd name="adj" fmla="val 50000"/>
              </a:avLst>
            </a:prstTxWarp>
          </a:bodyPr>
          <a:lstStyle/>
          <a:p>
            <a:pPr algn="ctr"/>
            <a:r>
              <a:rPr lang="en-US" sz="1600" b="1" kern="10">
                <a:ln w="9525">
                  <a:noFill/>
                  <a:round/>
                  <a:headEnd/>
                  <a:tailEnd/>
                </a:ln>
                <a:latin typeface="Arial"/>
                <a:cs typeface="Arial"/>
              </a:rPr>
              <a:t>416-514</a:t>
            </a:r>
          </a:p>
        </p:txBody>
      </p:sp>
      <p:sp>
        <p:nvSpPr>
          <p:cNvPr id="981003" name="WordArt 11"/>
          <p:cNvSpPr>
            <a:spLocks noChangeAspect="1" noChangeArrowheads="1" noChangeShapeType="1" noTextEdit="1"/>
          </p:cNvSpPr>
          <p:nvPr/>
        </p:nvSpPr>
        <p:spPr bwMode="auto">
          <a:xfrm>
            <a:off x="2024063" y="3927475"/>
            <a:ext cx="684212" cy="196850"/>
          </a:xfrm>
          <a:prstGeom prst="rect">
            <a:avLst/>
          </a:prstGeom>
        </p:spPr>
        <p:txBody>
          <a:bodyPr wrap="none" fromWordArt="1">
            <a:prstTxWarp prst="textPlain">
              <a:avLst>
                <a:gd name="adj" fmla="val 50000"/>
              </a:avLst>
            </a:prstTxWarp>
          </a:bodyPr>
          <a:lstStyle/>
          <a:p>
            <a:pPr algn="ctr"/>
            <a:r>
              <a:rPr lang="en-US" sz="1600" b="1" kern="10">
                <a:ln w="9525">
                  <a:noFill/>
                  <a:round/>
                  <a:headEnd/>
                  <a:tailEnd/>
                </a:ln>
                <a:latin typeface="Arial"/>
                <a:cs typeface="Arial"/>
              </a:rPr>
              <a:t>426-526</a:t>
            </a:r>
          </a:p>
        </p:txBody>
      </p:sp>
      <p:sp>
        <p:nvSpPr>
          <p:cNvPr id="981004" name="WordArt 12"/>
          <p:cNvSpPr>
            <a:spLocks noChangeAspect="1" noChangeArrowheads="1" noChangeShapeType="1" noTextEdit="1"/>
          </p:cNvSpPr>
          <p:nvPr/>
        </p:nvSpPr>
        <p:spPr bwMode="auto">
          <a:xfrm>
            <a:off x="2062163" y="4465638"/>
            <a:ext cx="684212" cy="196850"/>
          </a:xfrm>
          <a:prstGeom prst="rect">
            <a:avLst/>
          </a:prstGeom>
        </p:spPr>
        <p:txBody>
          <a:bodyPr wrap="none" fromWordArt="1">
            <a:prstTxWarp prst="textPlain">
              <a:avLst>
                <a:gd name="adj" fmla="val 50000"/>
              </a:avLst>
            </a:prstTxWarp>
          </a:bodyPr>
          <a:lstStyle/>
          <a:p>
            <a:pPr algn="ctr"/>
            <a:r>
              <a:rPr lang="en-US" sz="1600" b="1" kern="10">
                <a:ln w="9525">
                  <a:noFill/>
                  <a:round/>
                  <a:headEnd/>
                  <a:tailEnd/>
                </a:ln>
                <a:latin typeface="Arial"/>
                <a:cs typeface="Arial"/>
              </a:rPr>
              <a:t>436-536</a:t>
            </a:r>
          </a:p>
        </p:txBody>
      </p:sp>
      <p:sp>
        <p:nvSpPr>
          <p:cNvPr id="981005" name="Rectangle 13"/>
          <p:cNvSpPr>
            <a:spLocks noChangeArrowheads="1"/>
          </p:cNvSpPr>
          <p:nvPr/>
        </p:nvSpPr>
        <p:spPr bwMode="auto">
          <a:xfrm>
            <a:off x="6156325" y="2868613"/>
            <a:ext cx="2987675" cy="544512"/>
          </a:xfrm>
          <a:prstGeom prst="rect">
            <a:avLst/>
          </a:prstGeom>
          <a:noFill/>
          <a:ln w="9525">
            <a:noFill/>
            <a:miter lim="800000"/>
            <a:headEnd/>
            <a:tailEnd/>
          </a:ln>
          <a:effectLst/>
        </p:spPr>
        <p:txBody>
          <a:bodyPr lIns="182562" tIns="46038" rIns="182562" bIns="46038"/>
          <a:lstStyle/>
          <a:p>
            <a:pPr algn="ctr">
              <a:spcBef>
                <a:spcPct val="20000"/>
              </a:spcBef>
            </a:pPr>
            <a:r>
              <a:rPr lang="en-CA" altLang="en-US" sz="1600" b="1">
                <a:solidFill>
                  <a:srgbClr val="FFE957"/>
                </a:solidFill>
                <a:effectLst>
                  <a:outerShdw blurRad="38100" dist="38100" dir="2700000" algn="tl">
                    <a:srgbClr val="000000"/>
                  </a:outerShdw>
                </a:effectLst>
                <a:cs typeface="Arial" charset="0"/>
              </a:rPr>
              <a:t>Science Option</a:t>
            </a:r>
          </a:p>
          <a:p>
            <a:pPr algn="ctr">
              <a:spcBef>
                <a:spcPct val="20000"/>
              </a:spcBef>
            </a:pPr>
            <a:r>
              <a:rPr lang="en-US" altLang="en-US" sz="1600" b="1">
                <a:solidFill>
                  <a:srgbClr val="FFE957"/>
                </a:solidFill>
                <a:effectLst>
                  <a:outerShdw blurRad="38100" dist="38100" dir="2700000" algn="tl">
                    <a:srgbClr val="000000"/>
                  </a:outerShdw>
                </a:effectLst>
                <a:cs typeface="Arial" charset="0"/>
              </a:rPr>
              <a:t>150 hours</a:t>
            </a:r>
            <a:endParaRPr lang="en-CA" altLang="en-US" sz="1600" b="1">
              <a:solidFill>
                <a:schemeClr val="accent2"/>
              </a:solidFill>
              <a:effectLst>
                <a:outerShdw blurRad="38100" dist="38100" dir="2700000" algn="tl">
                  <a:srgbClr val="000000"/>
                </a:outerShdw>
              </a:effectLst>
              <a:cs typeface="Arial" charset="0"/>
            </a:endParaRPr>
          </a:p>
        </p:txBody>
      </p:sp>
      <p:sp>
        <p:nvSpPr>
          <p:cNvPr id="981006" name="Rectangle 14"/>
          <p:cNvSpPr>
            <a:spLocks noChangeArrowheads="1"/>
          </p:cNvSpPr>
          <p:nvPr/>
        </p:nvSpPr>
        <p:spPr bwMode="auto">
          <a:xfrm>
            <a:off x="3806825" y="2025650"/>
            <a:ext cx="2713038" cy="660400"/>
          </a:xfrm>
          <a:prstGeom prst="rect">
            <a:avLst/>
          </a:prstGeom>
          <a:noFill/>
          <a:ln w="9525">
            <a:noFill/>
            <a:miter lim="800000"/>
            <a:headEnd/>
            <a:tailEnd/>
          </a:ln>
          <a:effectLst/>
        </p:spPr>
        <p:txBody>
          <a:bodyPr lIns="182562" tIns="46038" rIns="182562" bIns="46038"/>
          <a:lstStyle/>
          <a:p>
            <a:pPr algn="ctr">
              <a:spcBef>
                <a:spcPct val="20000"/>
              </a:spcBef>
            </a:pPr>
            <a:r>
              <a:rPr lang="en-CA" altLang="en-US" sz="1600" b="1">
                <a:solidFill>
                  <a:srgbClr val="FF19F8"/>
                </a:solidFill>
                <a:effectLst>
                  <a:outerShdw blurRad="38100" dist="38100" dir="2700000" algn="tl">
                    <a:srgbClr val="000000"/>
                  </a:outerShdw>
                </a:effectLst>
                <a:cs typeface="Arial" charset="0"/>
              </a:rPr>
              <a:t>Cultural, Social and Technical Option</a:t>
            </a:r>
          </a:p>
          <a:p>
            <a:pPr algn="ctr">
              <a:spcBef>
                <a:spcPct val="20000"/>
              </a:spcBef>
            </a:pPr>
            <a:r>
              <a:rPr lang="en-US" altLang="en-US" sz="1600" b="1">
                <a:solidFill>
                  <a:srgbClr val="FF19F8"/>
                </a:solidFill>
                <a:effectLst>
                  <a:outerShdw blurRad="38100" dist="38100" dir="2700000" algn="tl">
                    <a:srgbClr val="000000"/>
                  </a:outerShdw>
                </a:effectLst>
                <a:cs typeface="Arial" charset="0"/>
              </a:rPr>
              <a:t>100 hours</a:t>
            </a:r>
            <a:endParaRPr lang="en-CA" altLang="en-US" sz="1600" b="1">
              <a:solidFill>
                <a:schemeClr val="accent2"/>
              </a:solidFill>
              <a:effectLst>
                <a:outerShdw blurRad="38100" dist="38100" dir="2700000" algn="tl">
                  <a:srgbClr val="000000"/>
                </a:outerShdw>
              </a:effectLst>
              <a:cs typeface="Arial" charset="0"/>
            </a:endParaRPr>
          </a:p>
        </p:txBody>
      </p:sp>
      <p:sp>
        <p:nvSpPr>
          <p:cNvPr id="981007" name="Oval 15"/>
          <p:cNvSpPr>
            <a:spLocks noChangeArrowheads="1"/>
          </p:cNvSpPr>
          <p:nvPr/>
        </p:nvSpPr>
        <p:spPr bwMode="auto">
          <a:xfrm rot="16200000">
            <a:off x="4872833" y="3115469"/>
            <a:ext cx="2251075" cy="1481138"/>
          </a:xfrm>
          <a:prstGeom prst="ellipse">
            <a:avLst/>
          </a:prstGeom>
          <a:noFill/>
          <a:ln w="38100">
            <a:solidFill>
              <a:schemeClr val="accent2"/>
            </a:solidFill>
            <a:round/>
            <a:headEnd/>
            <a:tailEnd/>
          </a:ln>
          <a:effectLst/>
        </p:spPr>
        <p:txBody>
          <a:bodyPr vert="eaVert" wrap="none" anchor="ctr"/>
          <a:lstStyle/>
          <a:p>
            <a:pPr algn="ctr"/>
            <a:endParaRPr lang="en-US">
              <a:solidFill>
                <a:schemeClr val="accent2"/>
              </a:solidFill>
            </a:endParaRPr>
          </a:p>
        </p:txBody>
      </p:sp>
      <p:sp>
        <p:nvSpPr>
          <p:cNvPr id="981008" name="Text Box 16"/>
          <p:cNvSpPr txBox="1">
            <a:spLocks noChangeArrowheads="1"/>
          </p:cNvSpPr>
          <p:nvPr/>
        </p:nvSpPr>
        <p:spPr bwMode="auto">
          <a:xfrm>
            <a:off x="1285852" y="2143116"/>
            <a:ext cx="2392873" cy="646331"/>
          </a:xfrm>
          <a:prstGeom prst="rect">
            <a:avLst/>
          </a:prstGeom>
          <a:noFill/>
          <a:ln w="9525">
            <a:noFill/>
            <a:miter lim="800000"/>
            <a:headEnd/>
            <a:tailEnd/>
          </a:ln>
          <a:effectLst/>
        </p:spPr>
        <p:txBody>
          <a:bodyPr wrap="square">
            <a:spAutoFit/>
          </a:bodyPr>
          <a:lstStyle/>
          <a:p>
            <a:pPr algn="ctr" eaLnBrk="0" hangingPunct="0"/>
            <a:r>
              <a:rPr kumimoji="1" lang="en-US" i="1" dirty="0" smtClean="0">
                <a:effectLst>
                  <a:outerShdw blurRad="38100" dist="38100" dir="2700000" algn="tl">
                    <a:srgbClr val="FFFFFF"/>
                  </a:outerShdw>
                </a:effectLst>
              </a:rPr>
              <a:t>Old </a:t>
            </a:r>
            <a:r>
              <a:rPr kumimoji="1" lang="en-US" i="1" dirty="0">
                <a:effectLst>
                  <a:outerShdw blurRad="38100" dist="38100" dir="2700000" algn="tl">
                    <a:srgbClr val="FFFFFF"/>
                  </a:outerShdw>
                </a:effectLst>
              </a:rPr>
              <a:t>Math </a:t>
            </a:r>
            <a:r>
              <a:rPr kumimoji="1" lang="en-US" i="1" dirty="0" smtClean="0">
                <a:effectLst>
                  <a:outerShdw blurRad="38100" dist="38100" dir="2700000" algn="tl">
                    <a:srgbClr val="FFFFFF"/>
                  </a:outerShdw>
                </a:effectLst>
              </a:rPr>
              <a:t>Program:</a:t>
            </a:r>
          </a:p>
          <a:p>
            <a:pPr algn="ctr" eaLnBrk="0" hangingPunct="0"/>
            <a:r>
              <a:rPr kumimoji="1" lang="en-US" i="1" dirty="0" smtClean="0">
                <a:effectLst>
                  <a:outerShdw blurRad="38100" dist="38100" dir="2700000" algn="tl">
                    <a:srgbClr val="FFFFFF"/>
                  </a:outerShdw>
                </a:effectLst>
              </a:rPr>
              <a:t>Content driven</a:t>
            </a:r>
            <a:endParaRPr kumimoji="1" lang="en-US" i="1" dirty="0">
              <a:effectLst>
                <a:outerShdw blurRad="38100" dist="38100" dir="2700000" algn="tl">
                  <a:srgbClr val="FFFFFF"/>
                </a:outerShdw>
              </a:effectLst>
            </a:endParaRPr>
          </a:p>
        </p:txBody>
      </p:sp>
      <p:sp>
        <p:nvSpPr>
          <p:cNvPr id="17" name="Text Box 16"/>
          <p:cNvSpPr txBox="1">
            <a:spLocks noChangeArrowheads="1"/>
          </p:cNvSpPr>
          <p:nvPr/>
        </p:nvSpPr>
        <p:spPr bwMode="auto">
          <a:xfrm>
            <a:off x="5072066" y="5857892"/>
            <a:ext cx="2392873" cy="646331"/>
          </a:xfrm>
          <a:prstGeom prst="rect">
            <a:avLst/>
          </a:prstGeom>
          <a:noFill/>
          <a:ln w="9525">
            <a:noFill/>
            <a:miter lim="800000"/>
            <a:headEnd/>
            <a:tailEnd/>
          </a:ln>
          <a:effectLst/>
        </p:spPr>
        <p:txBody>
          <a:bodyPr wrap="square">
            <a:spAutoFit/>
          </a:bodyPr>
          <a:lstStyle/>
          <a:p>
            <a:pPr algn="ctr" eaLnBrk="0" hangingPunct="0"/>
            <a:r>
              <a:rPr kumimoji="1" lang="en-US" i="1" dirty="0" smtClean="0">
                <a:effectLst>
                  <a:outerShdw blurRad="38100" dist="38100" dir="2700000" algn="tl">
                    <a:srgbClr val="FFFFFF"/>
                  </a:outerShdw>
                </a:effectLst>
              </a:rPr>
              <a:t>New </a:t>
            </a:r>
            <a:r>
              <a:rPr kumimoji="1" lang="en-US" i="1" dirty="0">
                <a:effectLst>
                  <a:outerShdw blurRad="38100" dist="38100" dir="2700000" algn="tl">
                    <a:srgbClr val="FFFFFF"/>
                  </a:outerShdw>
                </a:effectLst>
              </a:rPr>
              <a:t>Math </a:t>
            </a:r>
            <a:r>
              <a:rPr kumimoji="1" lang="en-US" i="1" dirty="0" smtClean="0">
                <a:effectLst>
                  <a:outerShdw blurRad="38100" dist="38100" dir="2700000" algn="tl">
                    <a:srgbClr val="FFFFFF"/>
                  </a:outerShdw>
                </a:effectLst>
              </a:rPr>
              <a:t>Program:</a:t>
            </a:r>
          </a:p>
          <a:p>
            <a:pPr algn="ctr" eaLnBrk="0" hangingPunct="0"/>
            <a:r>
              <a:rPr kumimoji="1" lang="en-US" i="1" dirty="0" smtClean="0">
                <a:effectLst>
                  <a:outerShdw blurRad="38100" dist="38100" dir="2700000" algn="tl">
                    <a:srgbClr val="FFFFFF"/>
                  </a:outerShdw>
                </a:effectLst>
              </a:rPr>
              <a:t>Approach driven</a:t>
            </a:r>
            <a:endParaRPr kumimoji="1" lang="en-US" i="1" dirty="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450" name="Rectangle 2"/>
          <p:cNvSpPr>
            <a:spLocks noGrp="1" noChangeArrowheads="1"/>
          </p:cNvSpPr>
          <p:nvPr>
            <p:ph type="title"/>
          </p:nvPr>
        </p:nvSpPr>
        <p:spPr/>
        <p:txBody>
          <a:bodyPr/>
          <a:lstStyle/>
          <a:p>
            <a:r>
              <a:rPr lang="en-US" dirty="0"/>
              <a:t>Math Options: Aims</a:t>
            </a:r>
          </a:p>
        </p:txBody>
      </p:sp>
      <p:graphicFrame>
        <p:nvGraphicFramePr>
          <p:cNvPr id="1000477" name="Group 29"/>
          <p:cNvGraphicFramePr>
            <a:graphicFrameLocks noGrp="1"/>
          </p:cNvGraphicFramePr>
          <p:nvPr>
            <p:ph type="tbl" idx="1"/>
          </p:nvPr>
        </p:nvGraphicFramePr>
        <p:xfrm>
          <a:off x="390525" y="1384300"/>
          <a:ext cx="7772400" cy="5084064"/>
        </p:xfrm>
        <a:graphic>
          <a:graphicData uri="http://schemas.openxmlformats.org/drawingml/2006/table">
            <a:tbl>
              <a:tblPr/>
              <a:tblGrid>
                <a:gridCol w="2590800"/>
                <a:gridCol w="2590800"/>
                <a:gridCol w="2590800"/>
              </a:tblGrid>
              <a:tr h="1016000">
                <a:tc>
                  <a:txBody>
                    <a:bodyPr/>
                    <a:lstStyle/>
                    <a:p>
                      <a:pPr marL="0" marR="0" lvl="0" indent="0" algn="ct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smtClean="0">
                          <a:ln>
                            <a:noFill/>
                          </a:ln>
                          <a:solidFill>
                            <a:srgbClr val="DC54AD"/>
                          </a:solidFill>
                          <a:effectLst/>
                          <a:latin typeface="Arial" charset="0"/>
                        </a:rPr>
                        <a:t>Cultural, Social &amp; Technical (CST)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smtClean="0">
                          <a:ln>
                            <a:noFill/>
                          </a:ln>
                          <a:solidFill>
                            <a:srgbClr val="0099CC"/>
                          </a:solidFill>
                          <a:effectLst/>
                          <a:latin typeface="Arial" charset="0"/>
                        </a:rPr>
                        <a:t>Technical &amp; Scientific (TS)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rgbClr val="0099CC"/>
                        </a:solidFill>
                        <a:effectLst/>
                        <a:latin typeface="Arial" charset="0"/>
                      </a:endParaRP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smtClean="0">
                          <a:ln>
                            <a:noFill/>
                          </a:ln>
                          <a:solidFill>
                            <a:srgbClr val="FFFF00"/>
                          </a:solidFill>
                          <a:effectLst/>
                          <a:latin typeface="Arial" charset="0"/>
                        </a:rPr>
                        <a:t>Science (SN)</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rgbClr val="FFFF00"/>
                        </a:solidFill>
                        <a:effectLst/>
                        <a:latin typeface="Arial" charset="0"/>
                      </a:endParaRP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854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2"/>
                          </a:solidFill>
                          <a:effectLst/>
                          <a:latin typeface="Arial" charset="0"/>
                        </a:rPr>
                        <a:t>Prepares students for studies in the humanities, social sciences, communication and the arts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2"/>
                          </a:solidFill>
                          <a:effectLst/>
                          <a:latin typeface="Arial" charset="0"/>
                        </a:rPr>
                        <a:t>(and life!)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2"/>
                          </a:solidFill>
                          <a:effectLst/>
                          <a:latin typeface="Arial" charset="0"/>
                        </a:rPr>
                        <a:t>Prepares students to work effectively in technical fields related to business, nutrition, biology, physics, fine and graphic arts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2"/>
                          </a:solidFill>
                          <a:effectLst/>
                          <a:latin typeface="Arial" charset="0"/>
                        </a:rPr>
                        <a:t>Prepares students for the pursuit of the hard sciences and research by emphasizing abstract thinking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7380" name="Rectangle 4"/>
          <p:cNvSpPr>
            <a:spLocks noGrp="1" noChangeArrowheads="1"/>
          </p:cNvSpPr>
          <p:nvPr>
            <p:ph type="title"/>
          </p:nvPr>
        </p:nvSpPr>
        <p:spPr/>
        <p:txBody>
          <a:bodyPr/>
          <a:lstStyle/>
          <a:p>
            <a:r>
              <a:rPr lang="en-US"/>
              <a:t>Math Options: Focus</a:t>
            </a:r>
          </a:p>
        </p:txBody>
      </p:sp>
      <p:graphicFrame>
        <p:nvGraphicFramePr>
          <p:cNvPr id="997417" name="Group 41"/>
          <p:cNvGraphicFramePr>
            <a:graphicFrameLocks noGrp="1"/>
          </p:cNvGraphicFramePr>
          <p:nvPr>
            <p:ph type="tbl" idx="1"/>
          </p:nvPr>
        </p:nvGraphicFramePr>
        <p:xfrm>
          <a:off x="390525" y="1714500"/>
          <a:ext cx="7772400" cy="4116197"/>
        </p:xfrm>
        <a:graphic>
          <a:graphicData uri="http://schemas.openxmlformats.org/drawingml/2006/table">
            <a:tbl>
              <a:tblPr/>
              <a:tblGrid>
                <a:gridCol w="2590800"/>
                <a:gridCol w="2590800"/>
                <a:gridCol w="2590800"/>
              </a:tblGrid>
              <a:tr h="1016000">
                <a:tc>
                  <a:txBody>
                    <a:bodyPr/>
                    <a:lstStyle/>
                    <a:p>
                      <a:pPr marL="0" marR="0" lvl="0" indent="0" algn="ct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smtClean="0">
                          <a:ln>
                            <a:noFill/>
                          </a:ln>
                          <a:solidFill>
                            <a:srgbClr val="DC54AD"/>
                          </a:solidFill>
                          <a:effectLst/>
                          <a:latin typeface="Arial" charset="0"/>
                        </a:rPr>
                        <a:t>Cultural, Social &amp; Technical (CST)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smtClean="0">
                          <a:ln>
                            <a:noFill/>
                          </a:ln>
                          <a:solidFill>
                            <a:srgbClr val="0099CC"/>
                          </a:solidFill>
                          <a:effectLst/>
                          <a:latin typeface="Arial" charset="0"/>
                        </a:rPr>
                        <a:t>Technical &amp; Scientific (TS)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rgbClr val="0099CC"/>
                        </a:solidFill>
                        <a:effectLst/>
                        <a:latin typeface="Arial" charset="0"/>
                      </a:endParaRP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smtClean="0">
                          <a:ln>
                            <a:noFill/>
                          </a:ln>
                          <a:solidFill>
                            <a:srgbClr val="FFFF00"/>
                          </a:solidFill>
                          <a:effectLst/>
                          <a:latin typeface="Arial" charset="0"/>
                        </a:rPr>
                        <a:t>Science (SN)</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rgbClr val="B0AC00"/>
                        </a:solidFill>
                        <a:effectLst/>
                        <a:latin typeface="Arial" charset="0"/>
                      </a:endParaRP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854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2"/>
                          </a:solidFill>
                          <a:effectLst/>
                          <a:latin typeface="Arial" charset="0"/>
                        </a:rPr>
                        <a:t>Consolidate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2"/>
                          </a:solidFill>
                          <a:effectLst/>
                          <a:latin typeface="Arial" charset="0"/>
                        </a:rPr>
                        <a:t>Integrate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2"/>
                          </a:solidFill>
                          <a:effectLst/>
                          <a:latin typeface="Arial" charset="0"/>
                        </a:rPr>
                        <a:t>Interpret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2"/>
                          </a:solidFill>
                          <a:effectLst/>
                          <a:latin typeface="Arial" charset="0"/>
                        </a:rPr>
                        <a:t>Apply</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2"/>
                          </a:solidFill>
                          <a:effectLst/>
                          <a:latin typeface="Arial" charset="0"/>
                        </a:rPr>
                        <a:t>Compare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2"/>
                          </a:solidFill>
                          <a:effectLst/>
                          <a:latin typeface="Arial" charset="0"/>
                        </a:rPr>
                        <a:t>Analyze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2"/>
                          </a:solidFill>
                          <a:effectLst/>
                          <a:latin typeface="Arial" charset="0"/>
                        </a:rPr>
                        <a:t>Judge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2"/>
                          </a:solidFill>
                          <a:effectLst/>
                          <a:latin typeface="Arial" charset="0"/>
                        </a:rPr>
                        <a:t>Explore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2"/>
                          </a:solidFill>
                          <a:effectLst/>
                          <a:latin typeface="Arial" charset="0"/>
                        </a:rPr>
                        <a:t>Abstract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2"/>
                          </a:solidFill>
                          <a:effectLst/>
                          <a:latin typeface="Arial" charset="0"/>
                        </a:rPr>
                        <a:t>Prove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2"/>
                          </a:solidFill>
                          <a:effectLst/>
                          <a:latin typeface="Arial" charset="0"/>
                        </a:rPr>
                        <a:t>Model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2"/>
                          </a:solidFill>
                          <a:effectLst/>
                          <a:latin typeface="Arial" charset="0"/>
                        </a:rPr>
                        <a:t>Theorize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smtClean="0">
                <a:latin typeface="Arial" pitchFamily="34" charset="0"/>
                <a:cs typeface="Arial" pitchFamily="34" charset="0"/>
              </a:rPr>
              <a:t>CS&amp;T: food critic, food stylist: they have to understand food, know what quality food is like, know what types of food go well together, understand the ingredients but they bring something extra to the table in that also understand what people who eat food like.</a:t>
            </a:r>
          </a:p>
          <a:p>
            <a:pPr>
              <a:lnSpc>
                <a:spcPct val="120000"/>
              </a:lnSpc>
            </a:pPr>
            <a:endParaRPr lang="en-US" dirty="0" smtClean="0">
              <a:latin typeface="Arial" pitchFamily="34" charset="0"/>
              <a:cs typeface="Arial" pitchFamily="34" charset="0"/>
            </a:endParaRPr>
          </a:p>
          <a:p>
            <a:pPr>
              <a:lnSpc>
                <a:spcPct val="120000"/>
              </a:lnSpc>
            </a:pPr>
            <a:r>
              <a:rPr lang="en-US" dirty="0" smtClean="0">
                <a:latin typeface="Arial" pitchFamily="34" charset="0"/>
                <a:cs typeface="Arial" pitchFamily="34" charset="0"/>
              </a:rPr>
              <a:t>T&amp;S: host of a cooking show, cookbook author: they will experiment with different recipes, substitute ingredients until they find the perfect combination, they will determine the best process for creating recipes and make adjustments as they feel are necessary</a:t>
            </a:r>
          </a:p>
          <a:p>
            <a:pPr>
              <a:lnSpc>
                <a:spcPct val="120000"/>
              </a:lnSpc>
            </a:pPr>
            <a:endParaRPr lang="en-US" dirty="0" smtClean="0">
              <a:latin typeface="Arial" pitchFamily="34" charset="0"/>
              <a:cs typeface="Arial" pitchFamily="34" charset="0"/>
            </a:endParaRPr>
          </a:p>
          <a:p>
            <a:pPr>
              <a:lnSpc>
                <a:spcPct val="120000"/>
              </a:lnSpc>
            </a:pPr>
            <a:r>
              <a:rPr lang="en-US" dirty="0" smtClean="0">
                <a:latin typeface="Arial" pitchFamily="34" charset="0"/>
                <a:cs typeface="Arial" pitchFamily="34" charset="0"/>
              </a:rPr>
              <a:t>Science: working in test kitchens for Chatelaine or Kraft, figuring out ways to preserve food, study the effects of various food additives, devise menus that will meet the nutritional requirements of, say, the Army</a:t>
            </a:r>
          </a:p>
          <a:p>
            <a:pPr>
              <a:lnSpc>
                <a:spcPct val="120000"/>
              </a:lnSpc>
            </a:pPr>
            <a:endParaRPr lang="en-US"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a:t>
            </a:r>
            <a:endParaRPr lang="en-US" dirty="0"/>
          </a:p>
        </p:txBody>
      </p:sp>
      <p:sp>
        <p:nvSpPr>
          <p:cNvPr id="3" name="Content Placeholder 2"/>
          <p:cNvSpPr>
            <a:spLocks noGrp="1"/>
          </p:cNvSpPr>
          <p:nvPr>
            <p:ph idx="1"/>
          </p:nvPr>
        </p:nvSpPr>
        <p:spPr/>
        <p:txBody>
          <a:bodyPr>
            <a:normAutofit fontScale="62500" lnSpcReduction="20000"/>
          </a:bodyPr>
          <a:lstStyle/>
          <a:p>
            <a:pPr>
              <a:lnSpc>
                <a:spcPct val="120000"/>
              </a:lnSpc>
            </a:pPr>
            <a:r>
              <a:rPr lang="en-US" dirty="0" smtClean="0">
                <a:latin typeface="Arial" pitchFamily="34" charset="0"/>
                <a:cs typeface="Arial" pitchFamily="34" charset="0"/>
              </a:rPr>
              <a:t>CS&amp;T: Art historian, gallery owner – they understand art, they can tell the difference between good and bad art, they have developed an “eye” for quality and perhaps an understanding of what potential clients want and can find art that pleases them</a:t>
            </a:r>
          </a:p>
          <a:p>
            <a:pPr>
              <a:lnSpc>
                <a:spcPct val="120000"/>
              </a:lnSpc>
            </a:pPr>
            <a:endParaRPr lang="en-US" dirty="0" smtClean="0">
              <a:latin typeface="Arial" pitchFamily="34" charset="0"/>
              <a:cs typeface="Arial" pitchFamily="34" charset="0"/>
            </a:endParaRPr>
          </a:p>
          <a:p>
            <a:pPr>
              <a:lnSpc>
                <a:spcPct val="120000"/>
              </a:lnSpc>
            </a:pPr>
            <a:r>
              <a:rPr lang="en-US" dirty="0" smtClean="0">
                <a:latin typeface="Arial" pitchFamily="34" charset="0"/>
                <a:cs typeface="Arial" pitchFamily="34" charset="0"/>
              </a:rPr>
              <a:t>T&amp;S: The artist – they practice, develop techniques and alter them as they see the effects of what they try, they try different materials, they look around for inspiration and try new things – maybe it works for them, maybe not</a:t>
            </a:r>
          </a:p>
          <a:p>
            <a:pPr>
              <a:lnSpc>
                <a:spcPct val="120000"/>
              </a:lnSpc>
            </a:pPr>
            <a:endParaRPr lang="en-US" dirty="0" smtClean="0">
              <a:latin typeface="Arial" pitchFamily="34" charset="0"/>
              <a:cs typeface="Arial" pitchFamily="34" charset="0"/>
            </a:endParaRPr>
          </a:p>
          <a:p>
            <a:pPr>
              <a:lnSpc>
                <a:spcPct val="120000"/>
              </a:lnSpc>
            </a:pPr>
            <a:r>
              <a:rPr lang="en-US" dirty="0" smtClean="0">
                <a:latin typeface="Arial" pitchFamily="34" charset="0"/>
                <a:cs typeface="Arial" pitchFamily="34" charset="0"/>
              </a:rPr>
              <a:t>Science: “supplier of materials” – they develop the paints used by artists, they come up with ways to improve the longevity of the paint (and other materials), they develop ways to make artists’ materials more environmentally friendly, they come up with new ways to authenticate old works of art or detect forgeries, they could come up with regression analysis to try to predict the value of certain works of art.</a:t>
            </a:r>
          </a:p>
          <a:p>
            <a:pPr>
              <a:lnSpc>
                <a:spcPct val="120000"/>
              </a:lnSpc>
            </a:pPr>
            <a:endParaRPr lang="en-US"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a:t>
            </a:r>
            <a:endParaRPr lang="en-US" dirty="0"/>
          </a:p>
        </p:txBody>
      </p:sp>
      <p:sp>
        <p:nvSpPr>
          <p:cNvPr id="3" name="Content Placeholder 2"/>
          <p:cNvSpPr>
            <a:spLocks noGrp="1"/>
          </p:cNvSpPr>
          <p:nvPr>
            <p:ph idx="1"/>
          </p:nvPr>
        </p:nvSpPr>
        <p:spPr/>
        <p:txBody>
          <a:bodyPr>
            <a:normAutofit fontScale="85000" lnSpcReduction="20000"/>
          </a:bodyPr>
          <a:lstStyle/>
          <a:p>
            <a:pPr>
              <a:lnSpc>
                <a:spcPct val="120000"/>
              </a:lnSpc>
            </a:pPr>
            <a:r>
              <a:rPr lang="en-US" dirty="0" smtClean="0">
                <a:latin typeface="Arial" pitchFamily="34" charset="0"/>
                <a:cs typeface="Arial" pitchFamily="34" charset="0"/>
              </a:rPr>
              <a:t>CS&amp;T: gather and analyze data, be able to read reports and get a story from them, understand the implications of these stories and act on suggestions</a:t>
            </a:r>
          </a:p>
          <a:p>
            <a:pPr>
              <a:lnSpc>
                <a:spcPct val="120000"/>
              </a:lnSpc>
            </a:pPr>
            <a:endParaRPr lang="en-US" dirty="0" smtClean="0">
              <a:latin typeface="Arial" pitchFamily="34" charset="0"/>
              <a:cs typeface="Arial" pitchFamily="34" charset="0"/>
            </a:endParaRPr>
          </a:p>
          <a:p>
            <a:pPr>
              <a:lnSpc>
                <a:spcPct val="120000"/>
              </a:lnSpc>
            </a:pPr>
            <a:r>
              <a:rPr lang="en-US" dirty="0" smtClean="0">
                <a:latin typeface="Arial" pitchFamily="34" charset="0"/>
                <a:cs typeface="Arial" pitchFamily="34" charset="0"/>
              </a:rPr>
              <a:t>T&amp;S: create a business plan, design new reports in order to get new information, figure out what information would be needed in order to improve services, sales, environmental impact, see trends and patterns</a:t>
            </a:r>
          </a:p>
          <a:p>
            <a:pPr>
              <a:lnSpc>
                <a:spcPct val="120000"/>
              </a:lnSpc>
            </a:pPr>
            <a:endParaRPr lang="en-US" dirty="0" smtClean="0">
              <a:latin typeface="Arial" pitchFamily="34" charset="0"/>
              <a:cs typeface="Arial" pitchFamily="34" charset="0"/>
            </a:endParaRPr>
          </a:p>
          <a:p>
            <a:pPr>
              <a:lnSpc>
                <a:spcPct val="120000"/>
              </a:lnSpc>
            </a:pPr>
            <a:r>
              <a:rPr lang="en-US" dirty="0" smtClean="0">
                <a:latin typeface="Arial" pitchFamily="34" charset="0"/>
                <a:cs typeface="Arial" pitchFamily="34" charset="0"/>
              </a:rPr>
              <a:t>Science: determine which data to analyze and how (data-mining), operations research (optimization), creating mathematical models for the purpose of projecting (predicting)</a:t>
            </a:r>
          </a:p>
          <a:p>
            <a:pPr>
              <a:lnSpc>
                <a:spcPct val="120000"/>
              </a:lnSpc>
            </a:pPr>
            <a:endParaRPr lang="en-US"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1500174"/>
            <a:ext cx="8501122" cy="3816429"/>
          </a:xfrm>
          <a:prstGeom prst="rect">
            <a:avLst/>
          </a:prstGeom>
        </p:spPr>
        <p:txBody>
          <a:bodyPr wrap="square">
            <a:spAutoFit/>
          </a:bodyPr>
          <a:lstStyle/>
          <a:p>
            <a:pPr lvl="1">
              <a:buFont typeface="Wingdings" pitchFamily="2" charset="2"/>
              <a:buChar char="Ø"/>
            </a:pPr>
            <a:r>
              <a:rPr lang="en-US" sz="2200" dirty="0" smtClean="0">
                <a:latin typeface="Arial" pitchFamily="34" charset="0"/>
                <a:cs typeface="Arial" pitchFamily="34" charset="0"/>
              </a:rPr>
              <a:t>The students who don’t really like math and don’t think they are good at it, should be encouraged to go into CS&amp;T – because that course has </a:t>
            </a:r>
            <a:r>
              <a:rPr lang="en-US" sz="2200" i="1" dirty="0" smtClean="0">
                <a:latin typeface="Arial" pitchFamily="34" charset="0"/>
                <a:cs typeface="Arial" pitchFamily="34" charset="0"/>
              </a:rPr>
              <a:t>less math </a:t>
            </a:r>
            <a:r>
              <a:rPr lang="en-US" sz="2200" dirty="0" smtClean="0">
                <a:latin typeface="Arial" pitchFamily="34" charset="0"/>
                <a:cs typeface="Arial" pitchFamily="34" charset="0"/>
              </a:rPr>
              <a:t>in it. </a:t>
            </a:r>
          </a:p>
          <a:p>
            <a:pPr lvl="1">
              <a:buFont typeface="Wingdings" pitchFamily="2" charset="2"/>
              <a:buChar char="Ø"/>
            </a:pPr>
            <a:endParaRPr lang="en-US" sz="2200" dirty="0" smtClean="0">
              <a:latin typeface="Arial" pitchFamily="34" charset="0"/>
              <a:cs typeface="Arial" pitchFamily="34" charset="0"/>
            </a:endParaRPr>
          </a:p>
          <a:p>
            <a:pPr lvl="1">
              <a:buFont typeface="Wingdings" pitchFamily="2" charset="2"/>
              <a:buChar char="Ø"/>
            </a:pPr>
            <a:r>
              <a:rPr lang="en-US" sz="2200" dirty="0" smtClean="0">
                <a:latin typeface="Arial" pitchFamily="34" charset="0"/>
                <a:cs typeface="Arial" pitchFamily="34" charset="0"/>
              </a:rPr>
              <a:t>The students who </a:t>
            </a:r>
            <a:r>
              <a:rPr lang="en-US" sz="2200" i="1" dirty="0" smtClean="0">
                <a:latin typeface="Arial" pitchFamily="34" charset="0"/>
                <a:cs typeface="Arial" pitchFamily="34" charset="0"/>
              </a:rPr>
              <a:t>love</a:t>
            </a:r>
            <a:r>
              <a:rPr lang="en-US" sz="2200" dirty="0" smtClean="0">
                <a:latin typeface="Arial" pitchFamily="34" charset="0"/>
                <a:cs typeface="Arial" pitchFamily="34" charset="0"/>
              </a:rPr>
              <a:t> math, do their homework, love the intellectual challenge of it, would enter math contests if they were offered – these are the students who would enjoy the Science math. </a:t>
            </a:r>
          </a:p>
          <a:p>
            <a:pPr lvl="1">
              <a:buFont typeface="Wingdings" pitchFamily="2" charset="2"/>
              <a:buChar char="Ø"/>
            </a:pPr>
            <a:endParaRPr lang="en-US" sz="2200" dirty="0" smtClean="0">
              <a:latin typeface="Arial" pitchFamily="34" charset="0"/>
              <a:cs typeface="Arial" pitchFamily="34" charset="0"/>
            </a:endParaRPr>
          </a:p>
          <a:p>
            <a:pPr lvl="1">
              <a:buFont typeface="Wingdings" pitchFamily="2" charset="2"/>
              <a:buChar char="Ø"/>
            </a:pPr>
            <a:r>
              <a:rPr lang="en-US" sz="2200" dirty="0" smtClean="0">
                <a:latin typeface="Arial" pitchFamily="34" charset="0"/>
                <a:cs typeface="Arial" pitchFamily="34" charset="0"/>
              </a:rPr>
              <a:t>TS math is for the very capable math student who sees math as a tool and wants to know how it works and how to use it.  </a:t>
            </a:r>
          </a:p>
        </p:txBody>
      </p:sp>
      <p:sp>
        <p:nvSpPr>
          <p:cNvPr id="2" name="Title 1"/>
          <p:cNvSpPr>
            <a:spLocks noGrp="1"/>
          </p:cNvSpPr>
          <p:nvPr>
            <p:ph type="title"/>
          </p:nvPr>
        </p:nvSpPr>
        <p:spPr>
          <a:xfrm>
            <a:off x="457200" y="704088"/>
            <a:ext cx="8229600" cy="653210"/>
          </a:xfrm>
        </p:spPr>
        <p:txBody>
          <a:bodyPr>
            <a:noAutofit/>
          </a:bodyPr>
          <a:lstStyle/>
          <a:p>
            <a:r>
              <a:rPr lang="en-US" sz="3600" dirty="0" smtClean="0"/>
              <a:t>That being said, and practically speaking, </a:t>
            </a:r>
            <a:endParaRPr lang="en-US" sz="3600" dirty="0"/>
          </a:p>
        </p:txBody>
      </p:sp>
      <p:sp>
        <p:nvSpPr>
          <p:cNvPr id="6" name="Title 1"/>
          <p:cNvSpPr txBox="1">
            <a:spLocks/>
          </p:cNvSpPr>
          <p:nvPr/>
        </p:nvSpPr>
        <p:spPr>
          <a:xfrm>
            <a:off x="500034" y="5357826"/>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solidFill>
                  <a:schemeClr val="tx2"/>
                </a:solidFill>
                <a:latin typeface="+mj-lt"/>
                <a:ea typeface="+mj-ea"/>
                <a:cs typeface="+mj-cs"/>
              </a:rPr>
              <a:t>Please remember that TS and Science math open all the same doors at CEGEP</a:t>
            </a:r>
            <a:endParaRPr lang="en-US" sz="3600" dirty="0">
              <a:solidFill>
                <a:schemeClr val="tx2"/>
              </a:solidFill>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 </a:t>
            </a:r>
            <a:r>
              <a:rPr lang="en-US" dirty="0" err="1" smtClean="0"/>
              <a:t>vs</a:t>
            </a:r>
            <a:r>
              <a:rPr lang="en-US" dirty="0" smtClean="0"/>
              <a:t> SN</a:t>
            </a:r>
            <a:endParaRPr lang="en-US" dirty="0"/>
          </a:p>
        </p:txBody>
      </p:sp>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Given that TS and Science math are treated the same at CEGEP, why are they both offered.</a:t>
            </a:r>
          </a:p>
          <a:p>
            <a:r>
              <a:rPr lang="en-US" dirty="0" smtClean="0">
                <a:latin typeface="Arial" pitchFamily="34" charset="0"/>
                <a:cs typeface="Arial" pitchFamily="34" charset="0"/>
              </a:rPr>
              <a:t>The authors of the QEP knew that people learn differently but can learn the same things so the two courses were designed to approach similar content in different ways.</a:t>
            </a:r>
          </a:p>
          <a:p>
            <a:r>
              <a:rPr lang="en-US" dirty="0" smtClean="0">
                <a:latin typeface="Arial" pitchFamily="34" charset="0"/>
                <a:cs typeface="Arial" pitchFamily="34" charset="0"/>
              </a:rPr>
              <a:t>The following  4 slides will try to illustrate a bit the difference. I hope you will agree that the models are both quite capable in their own ways…</a:t>
            </a:r>
            <a:endParaRPr lang="en-US"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309</TotalTime>
  <Words>2000</Words>
  <Application>Microsoft Office PowerPoint</Application>
  <PresentationFormat>On-screen Show (4:3)</PresentationFormat>
  <Paragraphs>196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QEP Secondary Math Options Explained… sort of </vt:lpstr>
      <vt:lpstr>The Math Content:</vt:lpstr>
      <vt:lpstr>Math Options: Aims</vt:lpstr>
      <vt:lpstr>Math Options: Focus</vt:lpstr>
      <vt:lpstr>Food</vt:lpstr>
      <vt:lpstr>Art</vt:lpstr>
      <vt:lpstr>Business</vt:lpstr>
      <vt:lpstr>That being said, and practically speaking, </vt:lpstr>
      <vt:lpstr>TS vs SN</vt:lpstr>
      <vt:lpstr>Students: Technical &amp; Scientific </vt:lpstr>
      <vt:lpstr>Thomas Edison</vt:lpstr>
      <vt:lpstr>Students: Science </vt:lpstr>
      <vt:lpstr>Albert Einstein</vt:lpstr>
      <vt:lpstr>Challenges</vt:lpstr>
      <vt:lpstr>Thank you…</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QEP Secondary Math Options Explained… sort of </dc:title>
  <dc:creator>Franca Redivo</dc:creator>
  <cp:lastModifiedBy>mchechile</cp:lastModifiedBy>
  <cp:revision>6</cp:revision>
  <dcterms:created xsi:type="dcterms:W3CDTF">2010-02-18T16:13:34Z</dcterms:created>
  <dcterms:modified xsi:type="dcterms:W3CDTF">2010-05-06T00:06:29Z</dcterms:modified>
</cp:coreProperties>
</file>